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210"/>
  </p:notesMasterIdLst>
  <p:handoutMasterIdLst>
    <p:handoutMasterId r:id="rId211"/>
  </p:handoutMasterIdLst>
  <p:sldIdLst>
    <p:sldId id="256" r:id="rId2"/>
    <p:sldId id="257" r:id="rId3"/>
    <p:sldId id="258" r:id="rId4"/>
    <p:sldId id="396" r:id="rId5"/>
    <p:sldId id="270" r:id="rId6"/>
    <p:sldId id="264" r:id="rId7"/>
    <p:sldId id="392" r:id="rId8"/>
    <p:sldId id="397" r:id="rId9"/>
    <p:sldId id="265" r:id="rId10"/>
    <p:sldId id="266" r:id="rId11"/>
    <p:sldId id="402" r:id="rId12"/>
    <p:sldId id="267" r:id="rId13"/>
    <p:sldId id="269" r:id="rId14"/>
    <p:sldId id="398" r:id="rId15"/>
    <p:sldId id="268" r:id="rId16"/>
    <p:sldId id="271" r:id="rId17"/>
    <p:sldId id="272" r:id="rId18"/>
    <p:sldId id="403" r:id="rId19"/>
    <p:sldId id="404" r:id="rId20"/>
    <p:sldId id="285" r:id="rId21"/>
    <p:sldId id="399" r:id="rId22"/>
    <p:sldId id="259" r:id="rId23"/>
    <p:sldId id="400" r:id="rId24"/>
    <p:sldId id="401" r:id="rId25"/>
    <p:sldId id="261" r:id="rId26"/>
    <p:sldId id="260" r:id="rId27"/>
    <p:sldId id="280" r:id="rId28"/>
    <p:sldId id="278" r:id="rId29"/>
    <p:sldId id="281" r:id="rId30"/>
    <p:sldId id="279" r:id="rId31"/>
    <p:sldId id="262" r:id="rId32"/>
    <p:sldId id="405" r:id="rId33"/>
    <p:sldId id="276" r:id="rId34"/>
    <p:sldId id="273" r:id="rId35"/>
    <p:sldId id="277" r:id="rId36"/>
    <p:sldId id="406" r:id="rId37"/>
    <p:sldId id="274" r:id="rId38"/>
    <p:sldId id="275" r:id="rId39"/>
    <p:sldId id="407" r:id="rId40"/>
    <p:sldId id="408" r:id="rId41"/>
    <p:sldId id="410" r:id="rId42"/>
    <p:sldId id="411" r:id="rId43"/>
    <p:sldId id="412" r:id="rId44"/>
    <p:sldId id="409" r:id="rId45"/>
    <p:sldId id="284" r:id="rId46"/>
    <p:sldId id="282" r:id="rId47"/>
    <p:sldId id="283" r:id="rId48"/>
    <p:sldId id="288" r:id="rId49"/>
    <p:sldId id="290" r:id="rId50"/>
    <p:sldId id="414" r:id="rId51"/>
    <p:sldId id="413" r:id="rId52"/>
    <p:sldId id="287" r:id="rId53"/>
    <p:sldId id="289" r:id="rId54"/>
    <p:sldId id="291" r:id="rId55"/>
    <p:sldId id="286" r:id="rId56"/>
    <p:sldId id="415" r:id="rId57"/>
    <p:sldId id="427" r:id="rId58"/>
    <p:sldId id="292" r:id="rId59"/>
    <p:sldId id="293" r:id="rId60"/>
    <p:sldId id="295" r:id="rId61"/>
    <p:sldId id="294" r:id="rId62"/>
    <p:sldId id="296" r:id="rId63"/>
    <p:sldId id="299" r:id="rId64"/>
    <p:sldId id="300" r:id="rId65"/>
    <p:sldId id="416" r:id="rId66"/>
    <p:sldId id="418" r:id="rId67"/>
    <p:sldId id="419" r:id="rId68"/>
    <p:sldId id="420" r:id="rId69"/>
    <p:sldId id="421" r:id="rId70"/>
    <p:sldId id="417" r:id="rId71"/>
    <p:sldId id="424" r:id="rId72"/>
    <p:sldId id="422" r:id="rId73"/>
    <p:sldId id="423" r:id="rId74"/>
    <p:sldId id="316" r:id="rId75"/>
    <p:sldId id="308" r:id="rId76"/>
    <p:sldId id="425" r:id="rId77"/>
    <p:sldId id="309" r:id="rId78"/>
    <p:sldId id="301" r:id="rId79"/>
    <p:sldId id="428" r:id="rId80"/>
    <p:sldId id="310" r:id="rId81"/>
    <p:sldId id="317" r:id="rId82"/>
    <p:sldId id="302" r:id="rId83"/>
    <p:sldId id="367" r:id="rId84"/>
    <p:sldId id="369" r:id="rId85"/>
    <p:sldId id="370" r:id="rId86"/>
    <p:sldId id="371" r:id="rId87"/>
    <p:sldId id="304" r:id="rId88"/>
    <p:sldId id="305" r:id="rId89"/>
    <p:sldId id="311" r:id="rId90"/>
    <p:sldId id="372" r:id="rId91"/>
    <p:sldId id="312" r:id="rId92"/>
    <p:sldId id="330" r:id="rId93"/>
    <p:sldId id="306" r:id="rId94"/>
    <p:sldId id="307" r:id="rId95"/>
    <p:sldId id="303" r:id="rId96"/>
    <p:sldId id="314" r:id="rId97"/>
    <p:sldId id="368" r:id="rId98"/>
    <p:sldId id="318" r:id="rId99"/>
    <p:sldId id="319" r:id="rId100"/>
    <p:sldId id="321" r:id="rId101"/>
    <p:sldId id="429" r:id="rId102"/>
    <p:sldId id="431" r:id="rId103"/>
    <p:sldId id="320" r:id="rId104"/>
    <p:sldId id="434" r:id="rId105"/>
    <p:sldId id="322" r:id="rId106"/>
    <p:sldId id="323" r:id="rId107"/>
    <p:sldId id="324" r:id="rId108"/>
    <p:sldId id="433" r:id="rId109"/>
    <p:sldId id="327" r:id="rId110"/>
    <p:sldId id="432" r:id="rId111"/>
    <p:sldId id="430" r:id="rId112"/>
    <p:sldId id="426" r:id="rId113"/>
    <p:sldId id="373" r:id="rId114"/>
    <p:sldId id="374" r:id="rId115"/>
    <p:sldId id="378" r:id="rId116"/>
    <p:sldId id="377" r:id="rId117"/>
    <p:sldId id="435" r:id="rId118"/>
    <p:sldId id="436" r:id="rId119"/>
    <p:sldId id="379" r:id="rId120"/>
    <p:sldId id="437" r:id="rId121"/>
    <p:sldId id="380" r:id="rId122"/>
    <p:sldId id="384" r:id="rId123"/>
    <p:sldId id="382" r:id="rId124"/>
    <p:sldId id="383" r:id="rId125"/>
    <p:sldId id="438" r:id="rId126"/>
    <p:sldId id="439" r:id="rId127"/>
    <p:sldId id="440" r:id="rId128"/>
    <p:sldId id="442" r:id="rId129"/>
    <p:sldId id="441" r:id="rId130"/>
    <p:sldId id="443" r:id="rId131"/>
    <p:sldId id="444" r:id="rId132"/>
    <p:sldId id="445" r:id="rId133"/>
    <p:sldId id="446" r:id="rId134"/>
    <p:sldId id="447" r:id="rId135"/>
    <p:sldId id="375" r:id="rId136"/>
    <p:sldId id="386" r:id="rId137"/>
    <p:sldId id="387" r:id="rId138"/>
    <p:sldId id="385" r:id="rId139"/>
    <p:sldId id="389" r:id="rId140"/>
    <p:sldId id="329" r:id="rId141"/>
    <p:sldId id="328" r:id="rId142"/>
    <p:sldId id="452" r:id="rId143"/>
    <p:sldId id="454" r:id="rId144"/>
    <p:sldId id="453" r:id="rId145"/>
    <p:sldId id="448" r:id="rId146"/>
    <p:sldId id="388" r:id="rId147"/>
    <p:sldId id="450" r:id="rId148"/>
    <p:sldId id="451" r:id="rId149"/>
    <p:sldId id="449" r:id="rId150"/>
    <p:sldId id="325" r:id="rId151"/>
    <p:sldId id="326" r:id="rId152"/>
    <p:sldId id="331" r:id="rId153"/>
    <p:sldId id="332" r:id="rId154"/>
    <p:sldId id="333" r:id="rId155"/>
    <p:sldId id="335" r:id="rId156"/>
    <p:sldId id="334" r:id="rId157"/>
    <p:sldId id="457" r:id="rId158"/>
    <p:sldId id="455" r:id="rId159"/>
    <p:sldId id="456" r:id="rId160"/>
    <p:sldId id="458" r:id="rId161"/>
    <p:sldId id="459" r:id="rId162"/>
    <p:sldId id="460" r:id="rId163"/>
    <p:sldId id="336" r:id="rId164"/>
    <p:sldId id="461" r:id="rId165"/>
    <p:sldId id="462" r:id="rId166"/>
    <p:sldId id="463" r:id="rId167"/>
    <p:sldId id="464" r:id="rId168"/>
    <p:sldId id="337" r:id="rId169"/>
    <p:sldId id="338" r:id="rId170"/>
    <p:sldId id="349" r:id="rId171"/>
    <p:sldId id="350" r:id="rId172"/>
    <p:sldId id="354" r:id="rId173"/>
    <p:sldId id="353" r:id="rId174"/>
    <p:sldId id="351" r:id="rId175"/>
    <p:sldId id="352" r:id="rId176"/>
    <p:sldId id="356" r:id="rId177"/>
    <p:sldId id="359" r:id="rId178"/>
    <p:sldId id="362" r:id="rId179"/>
    <p:sldId id="363" r:id="rId180"/>
    <p:sldId id="465" r:id="rId181"/>
    <p:sldId id="467" r:id="rId182"/>
    <p:sldId id="468" r:id="rId183"/>
    <p:sldId id="366" r:id="rId184"/>
    <p:sldId id="391" r:id="rId185"/>
    <p:sldId id="361" r:id="rId186"/>
    <p:sldId id="364" r:id="rId187"/>
    <p:sldId id="339" r:id="rId188"/>
    <p:sldId id="340" r:id="rId189"/>
    <p:sldId id="341" r:id="rId190"/>
    <p:sldId id="469" r:id="rId191"/>
    <p:sldId id="343" r:id="rId192"/>
    <p:sldId id="471" r:id="rId193"/>
    <p:sldId id="470" r:id="rId194"/>
    <p:sldId id="472" r:id="rId195"/>
    <p:sldId id="342" r:id="rId196"/>
    <p:sldId id="344" r:id="rId197"/>
    <p:sldId id="345" r:id="rId198"/>
    <p:sldId id="474" r:id="rId199"/>
    <p:sldId id="347" r:id="rId200"/>
    <p:sldId id="473" r:id="rId201"/>
    <p:sldId id="346" r:id="rId202"/>
    <p:sldId id="475" r:id="rId203"/>
    <p:sldId id="477" r:id="rId204"/>
    <p:sldId id="348" r:id="rId205"/>
    <p:sldId id="478" r:id="rId206"/>
    <p:sldId id="393" r:id="rId207"/>
    <p:sldId id="394" r:id="rId208"/>
    <p:sldId id="395" r:id="rId209"/>
  </p:sldIdLst>
  <p:sldSz cx="9144000" cy="6858000" type="screen4x3"/>
  <p:notesSz cx="6858000" cy="9144000"/>
  <p:defaultTextStyle>
    <a:defPPr>
      <a:defRPr lang="cs-CZ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26D"/>
    <a:srgbClr val="311EA2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Světlý styl 3 – zvýraznění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řední styl 2 – zvýraznění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řední styl 2 – zvýraznění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řední styl 2 – zvýraznění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92" autoAdjust="0"/>
    <p:restoredTop sz="94660" autoAdjust="0"/>
  </p:normalViewPr>
  <p:slideViewPr>
    <p:cSldViewPr>
      <p:cViewPr varScale="1">
        <p:scale>
          <a:sx n="108" d="100"/>
          <a:sy n="108" d="100"/>
        </p:scale>
        <p:origin x="127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customXml" Target="../customXml/item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customXml" Target="../customXml/item2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customXml" Target="../customXml/item3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notesMaster" Target="notesMasters/notesMaster1.xml"/><Relationship Id="rId215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86.xml"/><Relationship Id="rId1" Type="http://schemas.openxmlformats.org/officeDocument/2006/relationships/slide" Target="slides/slide8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>
            <a:extLst>
              <a:ext uri="{FF2B5EF4-FFF2-40B4-BE49-F238E27FC236}">
                <a16:creationId xmlns:a16="http://schemas.microsoft.com/office/drawing/2014/main" id="{F1890900-2FA8-400A-B97E-A2761B61D8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5091" name="Rectangle 3">
            <a:extLst>
              <a:ext uri="{FF2B5EF4-FFF2-40B4-BE49-F238E27FC236}">
                <a16:creationId xmlns:a16="http://schemas.microsoft.com/office/drawing/2014/main" id="{F153B87E-3ADA-4731-BF52-400AD0AB3A5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5092" name="Rectangle 4">
            <a:extLst>
              <a:ext uri="{FF2B5EF4-FFF2-40B4-BE49-F238E27FC236}">
                <a16:creationId xmlns:a16="http://schemas.microsoft.com/office/drawing/2014/main" id="{382FDE4B-6647-450F-9B87-B8EE2F0A63C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5093" name="Rectangle 5">
            <a:extLst>
              <a:ext uri="{FF2B5EF4-FFF2-40B4-BE49-F238E27FC236}">
                <a16:creationId xmlns:a16="http://schemas.microsoft.com/office/drawing/2014/main" id="{D4DC64AB-4776-4004-9F8D-1D467E14C60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29C6AC29-C290-488E-8F14-8DDE3E672D07}" type="slidenum">
              <a:rPr lang="en-US" altLang="cs-CZ"/>
              <a:pPr>
                <a:defRPr/>
              </a:pPr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>
            <a:extLst>
              <a:ext uri="{FF2B5EF4-FFF2-40B4-BE49-F238E27FC236}">
                <a16:creationId xmlns:a16="http://schemas.microsoft.com/office/drawing/2014/main" id="{DF9AE3F3-92E8-40F1-BD3F-32D382F700C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4067" name="Rectangle 3">
            <a:extLst>
              <a:ext uri="{FF2B5EF4-FFF2-40B4-BE49-F238E27FC236}">
                <a16:creationId xmlns:a16="http://schemas.microsoft.com/office/drawing/2014/main" id="{6D524714-23F2-4B1E-A7AE-8ADA0EB3EE0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066BD5F1-1B9A-4EB3-A6D2-823F3BA6F8D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44069" name="Rectangle 5">
            <a:extLst>
              <a:ext uri="{FF2B5EF4-FFF2-40B4-BE49-F238E27FC236}">
                <a16:creationId xmlns:a16="http://schemas.microsoft.com/office/drawing/2014/main" id="{17DBC176-CCEF-4A1C-9F66-D4FFA5A4CA5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44070" name="Rectangle 6">
            <a:extLst>
              <a:ext uri="{FF2B5EF4-FFF2-40B4-BE49-F238E27FC236}">
                <a16:creationId xmlns:a16="http://schemas.microsoft.com/office/drawing/2014/main" id="{1097C95E-0A3F-49C4-89D1-E2F9AED4FE2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4071" name="Rectangle 7">
            <a:extLst>
              <a:ext uri="{FF2B5EF4-FFF2-40B4-BE49-F238E27FC236}">
                <a16:creationId xmlns:a16="http://schemas.microsoft.com/office/drawing/2014/main" id="{B8B122EF-A0F2-4F1C-837B-E484E325F8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BD42140F-0C60-46DE-9921-EC9CBFC45243}" type="slidenum">
              <a:rPr lang="en-US" altLang="cs-CZ"/>
              <a:pPr>
                <a:defRPr/>
              </a:pPr>
              <a:t>‹#›</a:t>
            </a:fld>
            <a:endParaRPr lang="en-US" alt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42140F-0C60-46DE-9921-EC9CBFC45243}" type="slidenum">
              <a:rPr lang="en-US" altLang="cs-CZ" smtClean="0"/>
              <a:pPr>
                <a:defRPr/>
              </a:pPr>
              <a:t>154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169485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42140F-0C60-46DE-9921-EC9CBFC45243}" type="slidenum">
              <a:rPr lang="en-US" altLang="cs-CZ" smtClean="0"/>
              <a:pPr>
                <a:defRPr/>
              </a:pPr>
              <a:t>178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401723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>
            <a:extLst>
              <a:ext uri="{FF2B5EF4-FFF2-40B4-BE49-F238E27FC236}">
                <a16:creationId xmlns:a16="http://schemas.microsoft.com/office/drawing/2014/main" id="{0736C666-CCBD-4F1D-91FC-7E491E88769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9B858305-9ACF-459C-A845-C9A73176D7A2}"/>
              </a:ext>
            </a:extLst>
          </p:cNvPr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>
              <a:extLst>
                <a:ext uri="{FF2B5EF4-FFF2-40B4-BE49-F238E27FC236}">
                  <a16:creationId xmlns:a16="http://schemas.microsoft.com/office/drawing/2014/main" id="{ACA9A064-A729-442D-86C8-E72636222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D6017B0F-6D6A-4A41-97D2-16974BE43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3FB303C4-CBC1-4B99-B6E0-81F895705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D70FCF4A-6D12-4600-9EB3-E1F2CA564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169372E1-28FD-4ED4-99BF-44AEE80AD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1" name="Oval 14">
              <a:extLst>
                <a:ext uri="{FF2B5EF4-FFF2-40B4-BE49-F238E27FC236}">
                  <a16:creationId xmlns:a16="http://schemas.microsoft.com/office/drawing/2014/main" id="{B0FF0274-C58B-45E7-83B3-1BD9809FE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B879DDBB-53F7-48C7-BD19-B3AB717F2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3" name="Oval 16">
              <a:extLst>
                <a:ext uri="{FF2B5EF4-FFF2-40B4-BE49-F238E27FC236}">
                  <a16:creationId xmlns:a16="http://schemas.microsoft.com/office/drawing/2014/main" id="{98F0383D-00F1-44B0-B010-4E4E125BD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E932E009-D510-440A-A500-A5BE944FA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65BF5A69-EE26-40F7-9279-58AB0A413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6" name="Oval 19">
              <a:extLst>
                <a:ext uri="{FF2B5EF4-FFF2-40B4-BE49-F238E27FC236}">
                  <a16:creationId xmlns:a16="http://schemas.microsoft.com/office/drawing/2014/main" id="{719EF460-AE91-45AD-83A8-5A15715F4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7" name="Oval 20">
              <a:extLst>
                <a:ext uri="{FF2B5EF4-FFF2-40B4-BE49-F238E27FC236}">
                  <a16:creationId xmlns:a16="http://schemas.microsoft.com/office/drawing/2014/main" id="{201533A0-7F5A-47BD-A4F9-730FC1493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08567986-B5C1-449B-A727-5819065D1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9" name="Oval 22">
              <a:extLst>
                <a:ext uri="{FF2B5EF4-FFF2-40B4-BE49-F238E27FC236}">
                  <a16:creationId xmlns:a16="http://schemas.microsoft.com/office/drawing/2014/main" id="{C7F7F379-FFD3-47AD-829C-B15FE3CA5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" name="Oval 23">
              <a:extLst>
                <a:ext uri="{FF2B5EF4-FFF2-40B4-BE49-F238E27FC236}">
                  <a16:creationId xmlns:a16="http://schemas.microsoft.com/office/drawing/2014/main" id="{55D87AD0-AB8E-4B33-A254-EAFC6BAB8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1" name="Oval 24">
              <a:extLst>
                <a:ext uri="{FF2B5EF4-FFF2-40B4-BE49-F238E27FC236}">
                  <a16:creationId xmlns:a16="http://schemas.microsoft.com/office/drawing/2014/main" id="{5D7FC0CC-4819-42DF-BF40-5AD2C702E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2" name="Oval 25">
              <a:extLst>
                <a:ext uri="{FF2B5EF4-FFF2-40B4-BE49-F238E27FC236}">
                  <a16:creationId xmlns:a16="http://schemas.microsoft.com/office/drawing/2014/main" id="{90FD9913-59E5-4D3B-BC7B-85AADE56E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47E95DAF-9435-4E12-B236-597B3D588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4" name="Oval 27">
              <a:extLst>
                <a:ext uri="{FF2B5EF4-FFF2-40B4-BE49-F238E27FC236}">
                  <a16:creationId xmlns:a16="http://schemas.microsoft.com/office/drawing/2014/main" id="{B2E7B95E-DAFE-4B50-B56F-87F04F3FB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5" name="Oval 28">
              <a:extLst>
                <a:ext uri="{FF2B5EF4-FFF2-40B4-BE49-F238E27FC236}">
                  <a16:creationId xmlns:a16="http://schemas.microsoft.com/office/drawing/2014/main" id="{15AF8F56-2645-4D0B-96C2-49BA67FBD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6" name="Oval 29">
              <a:extLst>
                <a:ext uri="{FF2B5EF4-FFF2-40B4-BE49-F238E27FC236}">
                  <a16:creationId xmlns:a16="http://schemas.microsoft.com/office/drawing/2014/main" id="{11885735-B359-4796-BD8C-9C26A2562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7" name="Oval 30">
              <a:extLst>
                <a:ext uri="{FF2B5EF4-FFF2-40B4-BE49-F238E27FC236}">
                  <a16:creationId xmlns:a16="http://schemas.microsoft.com/office/drawing/2014/main" id="{F23B736F-4E37-42D4-84AA-DC77ED5CA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8" name="Oval 31">
              <a:extLst>
                <a:ext uri="{FF2B5EF4-FFF2-40B4-BE49-F238E27FC236}">
                  <a16:creationId xmlns:a16="http://schemas.microsoft.com/office/drawing/2014/main" id="{0A4E5896-CFD5-4AF9-BCE3-5AE2B8A0C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9" name="Oval 32">
              <a:extLst>
                <a:ext uri="{FF2B5EF4-FFF2-40B4-BE49-F238E27FC236}">
                  <a16:creationId xmlns:a16="http://schemas.microsoft.com/office/drawing/2014/main" id="{74B400F8-2C8D-41FA-983F-E8AD649A2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0" name="Oval 33">
              <a:extLst>
                <a:ext uri="{FF2B5EF4-FFF2-40B4-BE49-F238E27FC236}">
                  <a16:creationId xmlns:a16="http://schemas.microsoft.com/office/drawing/2014/main" id="{B26A6B27-FE37-4CEA-824D-3FF71C9CC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1" name="Oval 34">
              <a:extLst>
                <a:ext uri="{FF2B5EF4-FFF2-40B4-BE49-F238E27FC236}">
                  <a16:creationId xmlns:a16="http://schemas.microsoft.com/office/drawing/2014/main" id="{E00D9211-0572-46FD-92E2-9BCC7B43D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2" name="Oval 35">
              <a:extLst>
                <a:ext uri="{FF2B5EF4-FFF2-40B4-BE49-F238E27FC236}">
                  <a16:creationId xmlns:a16="http://schemas.microsoft.com/office/drawing/2014/main" id="{6B123540-ED6E-4FD8-B81C-0BFEE9A0D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3" name="Oval 36">
              <a:extLst>
                <a:ext uri="{FF2B5EF4-FFF2-40B4-BE49-F238E27FC236}">
                  <a16:creationId xmlns:a16="http://schemas.microsoft.com/office/drawing/2014/main" id="{64151B0E-94E7-4D3C-817E-59935ECD5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4" name="Oval 37">
              <a:extLst>
                <a:ext uri="{FF2B5EF4-FFF2-40B4-BE49-F238E27FC236}">
                  <a16:creationId xmlns:a16="http://schemas.microsoft.com/office/drawing/2014/main" id="{805B6305-FF58-4AD0-A0C5-1CC2810BE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5" name="Oval 38">
              <a:extLst>
                <a:ext uri="{FF2B5EF4-FFF2-40B4-BE49-F238E27FC236}">
                  <a16:creationId xmlns:a16="http://schemas.microsoft.com/office/drawing/2014/main" id="{41C102E6-6BBC-40B2-9830-C67589119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6" name="Oval 39">
              <a:extLst>
                <a:ext uri="{FF2B5EF4-FFF2-40B4-BE49-F238E27FC236}">
                  <a16:creationId xmlns:a16="http://schemas.microsoft.com/office/drawing/2014/main" id="{06711517-EA08-410F-8061-120B98E55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</p:grpSp>
      <p:sp>
        <p:nvSpPr>
          <p:cNvPr id="37" name="Line 40">
            <a:extLst>
              <a:ext uri="{FF2B5EF4-FFF2-40B4-BE49-F238E27FC236}">
                <a16:creationId xmlns:a16="http://schemas.microsoft.com/office/drawing/2014/main" id="{CB3F3B13-5569-4765-A3EC-4AB1E6D2FB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3215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cs-CZ" altLang="en-US" noProof="0"/>
              <a:t>Klepnutím lze upravit styl předlohy nadpisů.</a:t>
            </a:r>
          </a:p>
        </p:txBody>
      </p:sp>
      <p:sp>
        <p:nvSpPr>
          <p:cNvPr id="3215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cs-CZ" altLang="en-US" noProof="0"/>
              <a:t>Klepnutím lze upravit styl předlohy podnadpisů.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A56BDB17-9E3C-4B5C-B2CC-2D8CB0EEBE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E9B2C072-38B7-4E0E-98A0-1FD515996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5E56F3E0-B356-4E33-82C6-52C3266CF4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43F6F88-A4CD-4271-A67D-BF10671ACFAE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1077745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75BEC72-405A-4599-851C-C3A7B57ABC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ABDC39F-E866-4399-8CA8-4F56D069AE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A367A5C-D479-4BE6-82B8-90A74FB217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EAA0C2-566D-4D5F-BB94-73A1C9CA816A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322103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C323F8C-0139-4867-9851-BB6BAB580E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87D001A-0C2E-43B6-80E9-D6EAC6324D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A68EE96-20C9-4756-8111-EE434AD53B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45F47F-7C4B-4B09-ADCC-C151B87FC344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2830368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D7A454F-8830-4D95-A15C-6B3252A53E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D3A143C-B9F7-4BB2-87A4-4A4FC39780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8EBBD03-C869-42B9-A200-5FF69683EE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ACF94-348F-4720-BE75-EC191FD5D0DC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102535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4B9A192-8991-4227-B570-6C6F1EDD41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96AE864-DC6D-4A10-B165-9554250ED5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D1E9FE3-C904-43D5-832D-C5D70F454F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51230-1E16-4D7A-82B9-3E2D0A96A140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1702272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E1C96F6-2489-4949-8338-564618A0F3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A0B715E-0FF8-4B43-96DD-9EBDBB0E35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B3AB8E1-031D-49DA-B3B9-D4875A8872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182B25-86AF-435F-A285-CA8CCB2D5E6A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2306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A848808-9D7B-4D0F-84BE-01634B63E1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E4036DA-9C4E-47D6-9F7B-B42FE813B2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D716F0F-5553-4C95-99AE-A613312FD1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8B8321-2210-4728-B67B-4E4D368747AD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2174498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7F5907C-6F45-4137-81D9-0652B032B1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50F5407-293C-4D2A-A05B-362398293C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2839461-6960-4908-8EDF-9CD1BAE532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E4D34E-B2C9-49BB-8189-4E8C3904057D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4052245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AEF32569-1515-4098-BEBC-C22F24BCAF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9E783DEA-C484-4FFA-BAFA-0D480FF50E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AFA06550-D832-43AE-BC3E-4ACC0D621D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22763-0167-4635-B0AD-D6566A900C24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97311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83D02D6-AAAE-410E-8505-1CFEBEA7E7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C097E8-2B53-4E4A-8DF6-7F37CEDB74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D4685DD-C7B5-4439-B67E-AA230AFD72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A1AC6-279C-4930-B318-2F25CE178CA4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914686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FF025EE-0800-4B8B-8F80-019509F448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DD02E3D-7901-44FA-BB65-531D591050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3115A86-3362-4636-962E-E2BE3186E4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5057BA-46C7-40BD-BD6D-F7AE9148FECE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70078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D1CC221C-F30E-44C9-8934-A6C583B4552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F3E1631-B862-486A-9217-020249B7C3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en-US"/>
              <a:t>Klepnutím lze upravit styl předlohy nadpisů.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EF3994A-A8EB-47FA-BB7A-BB4B426477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en-US"/>
              <a:t>Klepnutím lze upravit styly předlohy textu.</a:t>
            </a:r>
          </a:p>
          <a:p>
            <a:pPr lvl="1"/>
            <a:r>
              <a:rPr lang="cs-CZ" altLang="en-US"/>
              <a:t>Druhá úroveň</a:t>
            </a:r>
          </a:p>
          <a:p>
            <a:pPr lvl="2"/>
            <a:r>
              <a:rPr lang="cs-CZ" altLang="en-US"/>
              <a:t>Třetí úroveň</a:t>
            </a:r>
          </a:p>
          <a:p>
            <a:pPr lvl="3"/>
            <a:r>
              <a:rPr lang="cs-CZ" altLang="en-US"/>
              <a:t>Čtvrtá úroveň</a:t>
            </a:r>
          </a:p>
          <a:p>
            <a:pPr lvl="4"/>
            <a:r>
              <a:rPr lang="cs-CZ" altLang="en-US"/>
              <a:t>Pátá úroveň</a:t>
            </a:r>
          </a:p>
        </p:txBody>
      </p:sp>
      <p:sp>
        <p:nvSpPr>
          <p:cNvPr id="320517" name="Rectangle 5">
            <a:extLst>
              <a:ext uri="{FF2B5EF4-FFF2-40B4-BE49-F238E27FC236}">
                <a16:creationId xmlns:a16="http://schemas.microsoft.com/office/drawing/2014/main" id="{947C7571-AFCF-49E4-9390-A423D0B9DED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320518" name="Rectangle 6">
            <a:extLst>
              <a:ext uri="{FF2B5EF4-FFF2-40B4-BE49-F238E27FC236}">
                <a16:creationId xmlns:a16="http://schemas.microsoft.com/office/drawing/2014/main" id="{7B6CA210-F88E-446D-9E8B-D637C764A47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320519" name="Rectangle 7">
            <a:extLst>
              <a:ext uri="{FF2B5EF4-FFF2-40B4-BE49-F238E27FC236}">
                <a16:creationId xmlns:a16="http://schemas.microsoft.com/office/drawing/2014/main" id="{F4B5B15B-B649-43F6-8B76-C2C224B876D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4959ADB6-9B71-4A43-A0AF-28AC4EA58D00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  <p:grpSp>
        <p:nvGrpSpPr>
          <p:cNvPr id="1032" name="Group 8">
            <a:extLst>
              <a:ext uri="{FF2B5EF4-FFF2-40B4-BE49-F238E27FC236}">
                <a16:creationId xmlns:a16="http://schemas.microsoft.com/office/drawing/2014/main" id="{9E414565-68A3-4448-B46D-0B3F52668B39}"/>
              </a:ext>
            </a:extLst>
          </p:cNvPr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>
              <a:extLst>
                <a:ext uri="{FF2B5EF4-FFF2-40B4-BE49-F238E27FC236}">
                  <a16:creationId xmlns:a16="http://schemas.microsoft.com/office/drawing/2014/main" id="{087FD6A6-E3AC-4D5E-BC5D-6F87D00C3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34" name="Oval 10">
              <a:extLst>
                <a:ext uri="{FF2B5EF4-FFF2-40B4-BE49-F238E27FC236}">
                  <a16:creationId xmlns:a16="http://schemas.microsoft.com/office/drawing/2014/main" id="{4045A013-7E12-40DD-93FC-41F4E1317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35" name="Oval 11">
              <a:extLst>
                <a:ext uri="{FF2B5EF4-FFF2-40B4-BE49-F238E27FC236}">
                  <a16:creationId xmlns:a16="http://schemas.microsoft.com/office/drawing/2014/main" id="{C7EBD38B-73EC-49F2-ABD1-2D2D296E0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36" name="Oval 12">
              <a:extLst>
                <a:ext uri="{FF2B5EF4-FFF2-40B4-BE49-F238E27FC236}">
                  <a16:creationId xmlns:a16="http://schemas.microsoft.com/office/drawing/2014/main" id="{B1579FB4-CEE9-40B4-9994-646F971C6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37" name="Oval 13">
              <a:extLst>
                <a:ext uri="{FF2B5EF4-FFF2-40B4-BE49-F238E27FC236}">
                  <a16:creationId xmlns:a16="http://schemas.microsoft.com/office/drawing/2014/main" id="{5D0669A7-F45F-41B2-AFB4-BADE6F448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38" name="Oval 14">
              <a:extLst>
                <a:ext uri="{FF2B5EF4-FFF2-40B4-BE49-F238E27FC236}">
                  <a16:creationId xmlns:a16="http://schemas.microsoft.com/office/drawing/2014/main" id="{8C5FCD00-7EC2-4C30-A353-FAF2224E2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9" cy="7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39" name="Oval 15">
              <a:extLst>
                <a:ext uri="{FF2B5EF4-FFF2-40B4-BE49-F238E27FC236}">
                  <a16:creationId xmlns:a16="http://schemas.microsoft.com/office/drawing/2014/main" id="{0DF4C3B9-273E-45E7-8679-4AD2F0DD7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9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0" name="Oval 16">
              <a:extLst>
                <a:ext uri="{FF2B5EF4-FFF2-40B4-BE49-F238E27FC236}">
                  <a16:creationId xmlns:a16="http://schemas.microsoft.com/office/drawing/2014/main" id="{921580E4-B0AA-4EFC-BAE7-0D62B258A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1" name="Oval 17">
              <a:extLst>
                <a:ext uri="{FF2B5EF4-FFF2-40B4-BE49-F238E27FC236}">
                  <a16:creationId xmlns:a16="http://schemas.microsoft.com/office/drawing/2014/main" id="{CCFDC719-EB68-4F04-BE5C-9618C30F8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2" name="Oval 18">
              <a:extLst>
                <a:ext uri="{FF2B5EF4-FFF2-40B4-BE49-F238E27FC236}">
                  <a16:creationId xmlns:a16="http://schemas.microsoft.com/office/drawing/2014/main" id="{ECBB9B42-DAAC-46B5-8B2F-B982CD0C0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9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3" name="Oval 19">
              <a:extLst>
                <a:ext uri="{FF2B5EF4-FFF2-40B4-BE49-F238E27FC236}">
                  <a16:creationId xmlns:a16="http://schemas.microsoft.com/office/drawing/2014/main" id="{1D13D313-2B7C-4421-9384-085F800F1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9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4" name="Oval 20">
              <a:extLst>
                <a:ext uri="{FF2B5EF4-FFF2-40B4-BE49-F238E27FC236}">
                  <a16:creationId xmlns:a16="http://schemas.microsoft.com/office/drawing/2014/main" id="{3DB67963-8C68-4941-BB3E-CF5DDD4AD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5" name="Oval 21">
              <a:extLst>
                <a:ext uri="{FF2B5EF4-FFF2-40B4-BE49-F238E27FC236}">
                  <a16:creationId xmlns:a16="http://schemas.microsoft.com/office/drawing/2014/main" id="{0986A72F-005D-4C70-98A0-AF9020ED6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6" name="Oval 22">
              <a:extLst>
                <a:ext uri="{FF2B5EF4-FFF2-40B4-BE49-F238E27FC236}">
                  <a16:creationId xmlns:a16="http://schemas.microsoft.com/office/drawing/2014/main" id="{5BA9344B-33DA-4726-9405-8B039342E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7" name="Oval 23">
              <a:extLst>
                <a:ext uri="{FF2B5EF4-FFF2-40B4-BE49-F238E27FC236}">
                  <a16:creationId xmlns:a16="http://schemas.microsoft.com/office/drawing/2014/main" id="{9A1E4495-47F4-4589-8B99-22DCAD813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8" name="Oval 24">
              <a:extLst>
                <a:ext uri="{FF2B5EF4-FFF2-40B4-BE49-F238E27FC236}">
                  <a16:creationId xmlns:a16="http://schemas.microsoft.com/office/drawing/2014/main" id="{D8E8593E-1FCC-4841-B0EB-54E2D043B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9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9" name="Oval 25">
              <a:extLst>
                <a:ext uri="{FF2B5EF4-FFF2-40B4-BE49-F238E27FC236}">
                  <a16:creationId xmlns:a16="http://schemas.microsoft.com/office/drawing/2014/main" id="{A5DE18ED-8136-472D-AEF3-6132A9EEC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0" name="Oval 26">
              <a:extLst>
                <a:ext uri="{FF2B5EF4-FFF2-40B4-BE49-F238E27FC236}">
                  <a16:creationId xmlns:a16="http://schemas.microsoft.com/office/drawing/2014/main" id="{C7F1762B-5613-4084-A16F-F0BBEFACA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1" name="Oval 27">
              <a:extLst>
                <a:ext uri="{FF2B5EF4-FFF2-40B4-BE49-F238E27FC236}">
                  <a16:creationId xmlns:a16="http://schemas.microsoft.com/office/drawing/2014/main" id="{8E57C24F-6B6D-41ED-80B8-4E8EDD9A5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9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2" name="Oval 28">
              <a:extLst>
                <a:ext uri="{FF2B5EF4-FFF2-40B4-BE49-F238E27FC236}">
                  <a16:creationId xmlns:a16="http://schemas.microsoft.com/office/drawing/2014/main" id="{DB28B8C1-8798-4445-80D0-8BD3999ED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9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3" name="Oval 29">
              <a:extLst>
                <a:ext uri="{FF2B5EF4-FFF2-40B4-BE49-F238E27FC236}">
                  <a16:creationId xmlns:a16="http://schemas.microsoft.com/office/drawing/2014/main" id="{D2C76C7F-833D-49C6-B633-F59F0BBF5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4" name="Oval 30">
              <a:extLst>
                <a:ext uri="{FF2B5EF4-FFF2-40B4-BE49-F238E27FC236}">
                  <a16:creationId xmlns:a16="http://schemas.microsoft.com/office/drawing/2014/main" id="{D083779A-936A-4BE4-B4FE-2EF26BFB9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5" name="Oval 31">
              <a:extLst>
                <a:ext uri="{FF2B5EF4-FFF2-40B4-BE49-F238E27FC236}">
                  <a16:creationId xmlns:a16="http://schemas.microsoft.com/office/drawing/2014/main" id="{6EC65896-2F4A-49BE-A96B-1A58F5968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6" name="Oval 32">
              <a:extLst>
                <a:ext uri="{FF2B5EF4-FFF2-40B4-BE49-F238E27FC236}">
                  <a16:creationId xmlns:a16="http://schemas.microsoft.com/office/drawing/2014/main" id="{E964D84F-28CA-45E7-BA35-10EF9C575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7" name="Oval 33">
              <a:extLst>
                <a:ext uri="{FF2B5EF4-FFF2-40B4-BE49-F238E27FC236}">
                  <a16:creationId xmlns:a16="http://schemas.microsoft.com/office/drawing/2014/main" id="{2F833E4A-5F8F-442B-A693-EBDA59ED0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9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8" name="Oval 34">
              <a:extLst>
                <a:ext uri="{FF2B5EF4-FFF2-40B4-BE49-F238E27FC236}">
                  <a16:creationId xmlns:a16="http://schemas.microsoft.com/office/drawing/2014/main" id="{B092B9AE-DE0F-4A21-85AA-22372CD74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9" name="Oval 35">
              <a:extLst>
                <a:ext uri="{FF2B5EF4-FFF2-40B4-BE49-F238E27FC236}">
                  <a16:creationId xmlns:a16="http://schemas.microsoft.com/office/drawing/2014/main" id="{3782469E-C926-4D03-9206-B4DDE1496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60" name="Oval 36">
              <a:extLst>
                <a:ext uri="{FF2B5EF4-FFF2-40B4-BE49-F238E27FC236}">
                  <a16:creationId xmlns:a16="http://schemas.microsoft.com/office/drawing/2014/main" id="{67A54455-CBD8-4E13-A6C2-1B6AD4B0F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9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61" name="Oval 37">
              <a:extLst>
                <a:ext uri="{FF2B5EF4-FFF2-40B4-BE49-F238E27FC236}">
                  <a16:creationId xmlns:a16="http://schemas.microsoft.com/office/drawing/2014/main" id="{78D39596-7ADA-4F2D-9F9F-37D94BE6A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9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62" name="Oval 38">
              <a:extLst>
                <a:ext uri="{FF2B5EF4-FFF2-40B4-BE49-F238E27FC236}">
                  <a16:creationId xmlns:a16="http://schemas.microsoft.com/office/drawing/2014/main" id="{763175F0-74D0-4190-8BF1-0E80487B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63" name="Oval 39">
              <a:extLst>
                <a:ext uri="{FF2B5EF4-FFF2-40B4-BE49-F238E27FC236}">
                  <a16:creationId xmlns:a16="http://schemas.microsoft.com/office/drawing/2014/main" id="{052DC662-ABC8-490B-89EC-7509701ED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Y-MX7V9LLQ" TargetMode="External"/><Relationship Id="rId2" Type="http://schemas.openxmlformats.org/officeDocument/2006/relationships/hyperlink" Target="https://www.youtube.com/watch?v=igIuXM8JghA" TargetMode="Externa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si.enst.fr/~brettel/TESTS/Gamma/Gamma.html" TargetMode="Externa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3BJU2drrtC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QgA6L2n476Y" TargetMode="External"/><Relationship Id="rId2" Type="http://schemas.openxmlformats.org/officeDocument/2006/relationships/hyperlink" Target="http://www.youtube.com/watch?v=yteBaO4Lewc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ZMnmtXY9JM" TargetMode="External"/><Relationship Id="rId2" Type="http://schemas.openxmlformats.org/officeDocument/2006/relationships/hyperlink" Target="https://www.youtube.com/watch?v=jVtAag4BH0w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9E6FB07-3E02-4AE4-82DC-76E4DB7632B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Displeje</a:t>
            </a:r>
            <a:br>
              <a:rPr lang="cs-CZ" altLang="cs-CZ"/>
            </a:br>
            <a:r>
              <a:rPr lang="cs-CZ" altLang="cs-CZ"/>
              <a:t>Monitory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E04A0B5-EE7F-4BCC-A7EC-B230D2E19A8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8011866-856C-4196-9C43-2A8FDE28F8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Barevná hloubka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F8075664-E461-438A-BC78-EAB5B2E866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800" dirty="0"/>
              <a:t>LCD TN displeje (povíme si o nich později) používají pro intenzitu každé ze tří barevných složek pouze 6 bitů (zde použité tekuté krystaly umí prostě pouze 64 fází) </a:t>
            </a:r>
          </a:p>
          <a:p>
            <a:pPr eaLnBrk="1" hangingPunct="1"/>
            <a:r>
              <a:rPr lang="cs-CZ" altLang="cs-CZ" sz="1800" dirty="0"/>
              <a:t>Levné LCD TN displeje tedy dokáží zobrazit pouze 2</a:t>
            </a:r>
            <a:r>
              <a:rPr lang="cs-CZ" altLang="cs-CZ" sz="1800" baseline="30000" dirty="0"/>
              <a:t>18</a:t>
            </a:r>
            <a:r>
              <a:rPr lang="cs-CZ" altLang="cs-CZ" sz="1800" dirty="0"/>
              <a:t> různých barev </a:t>
            </a:r>
          </a:p>
          <a:p>
            <a:pPr eaLnBrk="1" hangingPunct="1"/>
            <a:r>
              <a:rPr lang="cs-CZ" altLang="cs-CZ" sz="1800" dirty="0"/>
              <a:t>Barevné hloubky </a:t>
            </a:r>
            <a:r>
              <a:rPr lang="cs-CZ" altLang="cs-CZ" sz="1800" dirty="0" err="1"/>
              <a:t>TrueColor</a:t>
            </a:r>
            <a:r>
              <a:rPr lang="cs-CZ" altLang="cs-CZ" sz="1800" dirty="0"/>
              <a:t> výrobci TN LCD displejů dosahují různými triky (např. </a:t>
            </a:r>
            <a:r>
              <a:rPr lang="cs-CZ" altLang="cs-CZ" sz="1800" dirty="0" err="1"/>
              <a:t>dithering</a:t>
            </a:r>
            <a:r>
              <a:rPr lang="cs-CZ" altLang="cs-CZ" sz="1800" dirty="0"/>
              <a:t>), aby pak mohly ve specifikaci svých výrobků uvádět falešné údaje o 16 mil. barvách </a:t>
            </a:r>
          </a:p>
          <a:p>
            <a:pPr eaLnBrk="1" hangingPunct="1"/>
            <a:r>
              <a:rPr lang="cs-CZ" altLang="cs-CZ" sz="1800" dirty="0"/>
              <a:t>Lidské oko je však i tak schopno dobře rozeznat nízkou barevnou hloubku LCD TN panelů</a:t>
            </a:r>
          </a:p>
          <a:p>
            <a:pPr eaLnBrk="1" hangingPunct="1"/>
            <a:r>
              <a:rPr lang="cs-CZ" altLang="cs-CZ" sz="1800" dirty="0"/>
              <a:t>Profesionální displeje dnes používají 10-bitové hodnoty pro každý barevný kanál - tzn. dokáží nastavit 1024 (2</a:t>
            </a:r>
            <a:r>
              <a:rPr lang="cs-CZ" altLang="cs-CZ" sz="1800" baseline="30000" dirty="0"/>
              <a:t>10</a:t>
            </a:r>
            <a:r>
              <a:rPr lang="cs-CZ" altLang="cs-CZ" sz="1800" dirty="0"/>
              <a:t>) různých intenzit každé barevné složky a výsledně lze namíchat 2</a:t>
            </a:r>
            <a:r>
              <a:rPr lang="cs-CZ" altLang="cs-CZ" sz="1800" baseline="30000" dirty="0"/>
              <a:t>30 </a:t>
            </a:r>
            <a:r>
              <a:rPr lang="cs-CZ" altLang="cs-CZ" sz="1800" dirty="0"/>
              <a:t>barevných odstínů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3">
            <a:extLst>
              <a:ext uri="{FF2B5EF4-FFF2-40B4-BE49-F238E27FC236}">
                <a16:creationId xmlns:a16="http://schemas.microsoft.com/office/drawing/2014/main" id="{A40DC48D-4D62-4D5C-AF12-A0E1D6FBA564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981075"/>
            <a:ext cx="4968875" cy="5022850"/>
          </a:xfrm>
        </p:spPr>
      </p:pic>
      <p:sp>
        <p:nvSpPr>
          <p:cNvPr id="75779" name="Text Box 4">
            <a:extLst>
              <a:ext uri="{FF2B5EF4-FFF2-40B4-BE49-F238E27FC236}">
                <a16:creationId xmlns:a16="http://schemas.microsoft.com/office/drawing/2014/main" id="{1529F3A2-77DF-4B42-BA07-6438A76FA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2636838"/>
            <a:ext cx="2879725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 b="1"/>
              <a:t>1- Zdroj bílého světla</a:t>
            </a:r>
            <a:br>
              <a:rPr lang="cs-CZ" altLang="cs-CZ" sz="1800" b="1"/>
            </a:br>
            <a:r>
              <a:rPr lang="cs-CZ" altLang="cs-CZ" sz="1800" b="1"/>
              <a:t>2- Polarizační filtr</a:t>
            </a:r>
            <a:br>
              <a:rPr lang="cs-CZ" altLang="cs-CZ" sz="1800" b="1"/>
            </a:br>
            <a:r>
              <a:rPr lang="cs-CZ" altLang="cs-CZ" sz="1800" b="1"/>
              <a:t>3- Polarizované světlo</a:t>
            </a:r>
            <a:br>
              <a:rPr lang="cs-CZ" altLang="cs-CZ" sz="1800" b="1"/>
            </a:br>
            <a:r>
              <a:rPr lang="cs-CZ" altLang="cs-CZ" sz="1800" b="1"/>
              <a:t>4- Elektrody</a:t>
            </a:r>
            <a:br>
              <a:rPr lang="cs-CZ" altLang="cs-CZ" sz="1800" b="1"/>
            </a:br>
            <a:r>
              <a:rPr lang="cs-CZ" altLang="cs-CZ" sz="1800" b="1"/>
              <a:t>5- Tekuté krystaly </a:t>
            </a:r>
          </a:p>
        </p:txBody>
      </p:sp>
      <p:sp>
        <p:nvSpPr>
          <p:cNvPr id="75780" name="Text Box 5">
            <a:extLst>
              <a:ext uri="{FF2B5EF4-FFF2-40B4-BE49-F238E27FC236}">
                <a16:creationId xmlns:a16="http://schemas.microsoft.com/office/drawing/2014/main" id="{D613EBE4-E130-4CF7-B887-0B2522EA4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6021388"/>
            <a:ext cx="22320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 b="1"/>
              <a:t>Zapnuto, bod svítí</a:t>
            </a:r>
          </a:p>
        </p:txBody>
      </p:sp>
      <p:sp>
        <p:nvSpPr>
          <p:cNvPr id="75781" name="Text Box 6">
            <a:extLst>
              <a:ext uri="{FF2B5EF4-FFF2-40B4-BE49-F238E27FC236}">
                <a16:creationId xmlns:a16="http://schemas.microsoft.com/office/drawing/2014/main" id="{74471958-F70B-42EC-B9A5-496B0DF1E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620713"/>
            <a:ext cx="33829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 b="1"/>
              <a:t>Vypnuto, bod nesvítí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3EF063-0312-4009-94F8-732776EFD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S-PVA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F61C2CC-0651-435C-809B-35CEB84EE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19263"/>
            <a:ext cx="5626968" cy="4411662"/>
          </a:xfrm>
        </p:spPr>
        <p:txBody>
          <a:bodyPr/>
          <a:lstStyle/>
          <a:p>
            <a:r>
              <a:rPr lang="cs-CZ" sz="1200" dirty="0" err="1"/>
              <a:t>Supbixel</a:t>
            </a:r>
            <a:r>
              <a:rPr lang="cs-CZ" sz="1200" dirty="0"/>
              <a:t> S-PVA je rozdělen do dvou zón a intenzita jasu se reguluje výrazně lépe.</a:t>
            </a:r>
          </a:p>
          <a:p>
            <a:r>
              <a:rPr lang="cs-CZ" sz="1200" dirty="0"/>
              <a:t>Pokud má bod zobrazit např. 50% jas, tak vypne jednu zónu a druhou nechá na 100 %. </a:t>
            </a:r>
          </a:p>
          <a:p>
            <a:r>
              <a:rPr lang="cs-CZ" sz="1200" dirty="0"/>
              <a:t>V praxi to vypadá tak, že nejdříve začne slábnout intenzita uprostřed daného </a:t>
            </a:r>
            <a:r>
              <a:rPr lang="cs-CZ" sz="1200" dirty="0" err="1"/>
              <a:t>subpixelu</a:t>
            </a:r>
            <a:r>
              <a:rPr lang="cs-CZ" sz="1200" dirty="0"/>
              <a:t> (zóna1) a na okrajích (zóna2) stále svítí naplno.</a:t>
            </a:r>
          </a:p>
          <a:p>
            <a:r>
              <a:rPr lang="cs-CZ" sz="1200" dirty="0"/>
              <a:t>Když jas klesne pod  50 %,  dojde k pohasínání i krajních částí.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0BE7DAF-32F8-493A-A984-1CBCA8630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5" y="2060848"/>
            <a:ext cx="1428750" cy="356235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54BFC1AB-52DA-4EDE-9F0F-024A417BD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518443"/>
            <a:ext cx="3024336" cy="2908862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80433C44-4460-4242-87BD-E0496FCBD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4035978"/>
            <a:ext cx="21240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60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BBEF1C-16D3-4446-B27B-FC8F630C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S-PVA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8CBCB62-D94A-43D5-B520-1A403314A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601885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604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3A28D3E9-3C4F-45FA-9D50-4D65A657C7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Výhody xVA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8C4D187B-A91E-477D-995E-0F4D562E0C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600" dirty="0"/>
              <a:t>Technologie </a:t>
            </a:r>
            <a:r>
              <a:rPr lang="cs-CZ" altLang="cs-CZ" sz="1600" dirty="0" err="1"/>
              <a:t>xVA</a:t>
            </a:r>
            <a:r>
              <a:rPr lang="cs-CZ" altLang="cs-CZ" sz="1600" dirty="0"/>
              <a:t> částečně odstraňuje problém vadných pixelů</a:t>
            </a:r>
          </a:p>
          <a:p>
            <a:pPr eaLnBrk="1" hangingPunct="1"/>
            <a:r>
              <a:rPr lang="cs-CZ" altLang="cs-CZ" sz="1600" b="1" dirty="0"/>
              <a:t>Vadný bod </a:t>
            </a:r>
            <a:r>
              <a:rPr lang="cs-CZ" altLang="cs-CZ" sz="1600" dirty="0"/>
              <a:t>zde nesvití, ale je </a:t>
            </a:r>
            <a:r>
              <a:rPr lang="cs-CZ" altLang="cs-CZ" sz="1600" b="1" dirty="0"/>
              <a:t>trvale zhasnutý </a:t>
            </a:r>
            <a:r>
              <a:rPr lang="cs-CZ" altLang="cs-CZ" sz="1600" dirty="0"/>
              <a:t>– tím pádem je nenápadný a neruší</a:t>
            </a:r>
          </a:p>
          <a:p>
            <a:pPr eaLnBrk="1" hangingPunct="1"/>
            <a:r>
              <a:rPr lang="cs-CZ" altLang="cs-CZ" sz="1600" dirty="0"/>
              <a:t>Pozorovací úhly jsou stejné ve vertikálním i horizontálním směru a jsou výrazně lepší než u TN displejů</a:t>
            </a:r>
            <a:endParaRPr lang="cs-CZ" altLang="cs-CZ" sz="1600" dirty="0">
              <a:cs typeface="Arial" panose="020B0604020202020204" pitchFamily="34" charset="0"/>
            </a:endParaRPr>
          </a:p>
          <a:p>
            <a:pPr eaLnBrk="1" hangingPunct="1"/>
            <a:r>
              <a:rPr lang="cs-CZ" altLang="cs-CZ" sz="1600" b="1" dirty="0">
                <a:cs typeface="Arial" panose="020B0604020202020204" pitchFamily="34" charset="0"/>
              </a:rPr>
              <a:t>Kontrast</a:t>
            </a:r>
            <a:r>
              <a:rPr lang="cs-CZ" altLang="cs-CZ" sz="1600" dirty="0">
                <a:cs typeface="Arial" panose="020B0604020202020204" pitchFamily="34" charset="0"/>
              </a:rPr>
              <a:t> může přesáhnout 1000:1</a:t>
            </a:r>
          </a:p>
          <a:p>
            <a:pPr eaLnBrk="1" hangingPunct="1"/>
            <a:r>
              <a:rPr lang="cs-CZ" altLang="cs-CZ" sz="1600" dirty="0">
                <a:cs typeface="Arial" panose="020B0604020202020204" pitchFamily="34" charset="0"/>
              </a:rPr>
              <a:t>Černá barva je opravdu </a:t>
            </a:r>
            <a:r>
              <a:rPr lang="cs-CZ" altLang="cs-CZ" sz="1600" b="1" dirty="0">
                <a:cs typeface="Arial" panose="020B0604020202020204" pitchFamily="34" charset="0"/>
              </a:rPr>
              <a:t>černá</a:t>
            </a:r>
          </a:p>
          <a:p>
            <a:pPr eaLnBrk="1" hangingPunct="1"/>
            <a:r>
              <a:rPr lang="cs-CZ" altLang="cs-CZ" sz="1600" dirty="0">
                <a:cs typeface="Arial" panose="020B0604020202020204" pitchFamily="34" charset="0"/>
              </a:rPr>
              <a:t>Řízení jasu </a:t>
            </a:r>
            <a:r>
              <a:rPr lang="cs-CZ" altLang="cs-CZ" sz="1600" dirty="0" err="1">
                <a:cs typeface="Arial" panose="020B0604020202020204" pitchFamily="34" charset="0"/>
              </a:rPr>
              <a:t>subpixelu</a:t>
            </a:r>
            <a:r>
              <a:rPr lang="cs-CZ" altLang="cs-CZ" sz="1600" dirty="0">
                <a:cs typeface="Arial" panose="020B0604020202020204" pitchFamily="34" charset="0"/>
              </a:rPr>
              <a:t> je  8-bitové</a:t>
            </a:r>
          </a:p>
          <a:p>
            <a:pPr eaLnBrk="1" hangingPunct="1"/>
            <a:r>
              <a:rPr lang="cs-CZ" altLang="cs-CZ" sz="1600" dirty="0">
                <a:cs typeface="Arial" panose="020B0604020202020204" pitchFamily="34" charset="0"/>
              </a:rPr>
              <a:t>Barvy jsou 3x8b=24 bitové a poměrně věrné </a:t>
            </a:r>
          </a:p>
          <a:p>
            <a:pPr eaLnBrk="1" hangingPunct="1"/>
            <a:r>
              <a:rPr lang="cs-CZ" altLang="cs-CZ" sz="1600" dirty="0">
                <a:cs typeface="Arial" panose="020B0604020202020204" pitchFamily="34" charset="0"/>
              </a:rPr>
              <a:t>Rozdíl v kvalitě zobrazení oproti TN technologii je okem na první pohled rozeznatelný</a:t>
            </a:r>
          </a:p>
          <a:p>
            <a:pPr eaLnBrk="1" hangingPunct="1"/>
            <a:r>
              <a:rPr lang="cs-CZ" altLang="cs-CZ" sz="1600" b="1" dirty="0">
                <a:cs typeface="Arial" panose="020B0604020202020204" pitchFamily="34" charset="0"/>
              </a:rPr>
              <a:t>Doba odezvy </a:t>
            </a:r>
            <a:r>
              <a:rPr lang="cs-CZ" altLang="cs-CZ" sz="1600" dirty="0">
                <a:cs typeface="Arial" panose="020B0604020202020204" pitchFamily="34" charset="0"/>
              </a:rPr>
              <a:t>bývá o dost delší ve srovnání s technologií TN</a:t>
            </a:r>
          </a:p>
          <a:p>
            <a:pPr eaLnBrk="1" hangingPunct="1"/>
            <a:r>
              <a:rPr lang="cs-CZ" altLang="cs-CZ" sz="1600" dirty="0" err="1">
                <a:cs typeface="Arial" panose="020B0604020202020204" pitchFamily="34" charset="0"/>
              </a:rPr>
              <a:t>xVA</a:t>
            </a:r>
            <a:r>
              <a:rPr lang="cs-CZ" altLang="cs-CZ" sz="1600" dirty="0">
                <a:cs typeface="Arial" panose="020B0604020202020204" pitchFamily="34" charset="0"/>
              </a:rPr>
              <a:t> displeje mají velmi </a:t>
            </a:r>
            <a:r>
              <a:rPr lang="cs-CZ" altLang="cs-CZ" sz="1600" b="1" dirty="0">
                <a:cs typeface="Arial" panose="020B0604020202020204" pitchFamily="34" charset="0"/>
              </a:rPr>
              <a:t>nevyrovnanou</a:t>
            </a:r>
            <a:r>
              <a:rPr lang="cs-CZ" altLang="cs-CZ" sz="1600" dirty="0">
                <a:cs typeface="Arial" panose="020B0604020202020204" pitchFamily="34" charset="0"/>
              </a:rPr>
              <a:t> dobu odezvy</a:t>
            </a:r>
          </a:p>
          <a:p>
            <a:pPr eaLnBrk="1" hangingPunct="1"/>
            <a:r>
              <a:rPr lang="cs-CZ" altLang="cs-CZ" sz="1600" dirty="0" err="1">
                <a:cs typeface="Arial" panose="020B0604020202020204" pitchFamily="34" charset="0"/>
              </a:rPr>
              <a:t>xVA</a:t>
            </a:r>
            <a:r>
              <a:rPr lang="cs-CZ" altLang="cs-CZ" sz="1600" dirty="0">
                <a:cs typeface="Arial" panose="020B0604020202020204" pitchFamily="34" charset="0"/>
              </a:rPr>
              <a:t> displeje mezi ze všech variant LCD displejů nejdelší a </a:t>
            </a:r>
            <a:r>
              <a:rPr lang="cs-CZ" altLang="cs-CZ" sz="1600" dirty="0" err="1">
                <a:cs typeface="Arial" panose="020B0604020202020204" pitchFamily="34" charset="0"/>
              </a:rPr>
              <a:t>nejnevyrovnanější</a:t>
            </a:r>
            <a:r>
              <a:rPr lang="cs-CZ" altLang="cs-CZ" sz="1600" dirty="0">
                <a:cs typeface="Arial" panose="020B0604020202020204" pitchFamily="34" charset="0"/>
              </a:rPr>
              <a:t> dobu odezvy, ale mají nejtmavší zobrazení černé a díky tomu vynikající kontrast</a:t>
            </a:r>
          </a:p>
          <a:p>
            <a:pPr eaLnBrk="1" hangingPunct="1"/>
            <a:endParaRPr lang="cs-CZ" altLang="cs-CZ" sz="1600" dirty="0"/>
          </a:p>
          <a:p>
            <a:pPr eaLnBrk="1" hangingPunct="1"/>
            <a:endParaRPr lang="cs-CZ" altLang="cs-CZ" sz="160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C112DC-61B5-4FE9-AEA5-FDB5FF618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LCD – Doba odezvy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97F8269F-A98F-41D2-9602-921343DBB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0808"/>
            <a:ext cx="8011577" cy="3816424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18669672-F8D2-4E88-A9E5-15389B6DA9D3}"/>
              </a:ext>
            </a:extLst>
          </p:cNvPr>
          <p:cNvSpPr txBox="1"/>
          <p:nvPr/>
        </p:nvSpPr>
        <p:spPr>
          <a:xfrm>
            <a:off x="539552" y="5800402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xVA</a:t>
            </a:r>
            <a:r>
              <a:rPr lang="cs-CZ" dirty="0"/>
              <a:t> displeje mají </a:t>
            </a:r>
            <a:r>
              <a:rPr lang="cs-CZ" b="1" dirty="0"/>
              <a:t>nevyrovnanou dobu odezvy</a:t>
            </a:r>
          </a:p>
        </p:txBody>
      </p:sp>
    </p:spTree>
    <p:extLst>
      <p:ext uri="{BB962C8B-B14F-4D97-AF65-F5344CB8AC3E}">
        <p14:creationId xmlns:p14="http://schemas.microsoft.com/office/powerpoint/2010/main" val="9488704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F777F9B9-9F41-42DB-9212-5796412FC4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IPS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3AA4784B-A22B-4A87-AFC4-1E98E8B914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000"/>
              <a:t>IPS = In Plane Switching</a:t>
            </a:r>
          </a:p>
          <a:p>
            <a:pPr eaLnBrk="1" hangingPunct="1"/>
            <a:r>
              <a:rPr lang="cs-CZ" altLang="cs-CZ" sz="2000"/>
              <a:t>S-IPS je vylepšená (kratší doba odezvy) verze IPS</a:t>
            </a:r>
          </a:p>
          <a:p>
            <a:pPr eaLnBrk="1" hangingPunct="1"/>
            <a:r>
              <a:rPr lang="cs-CZ" altLang="cs-CZ" sz="2000"/>
              <a:t>Elektrody se nacházejí ve stejné rovině </a:t>
            </a:r>
          </a:p>
          <a:p>
            <a:pPr eaLnBrk="1" hangingPunct="1"/>
            <a:r>
              <a:rPr lang="cs-CZ" altLang="cs-CZ" sz="2000"/>
              <a:t>U těchto panelů jsou molekuly tekutých krystalů v klidovém stavu souběžné se základní rovinou </a:t>
            </a:r>
          </a:p>
          <a:p>
            <a:pPr eaLnBrk="1" hangingPunct="1"/>
            <a:r>
              <a:rPr lang="cs-CZ" altLang="cs-CZ" sz="2000"/>
              <a:t>Ve vypnutém stavu panel světlo nepropouští. Po přivedení napětí se tekuté krystaly pootočí až o 90 stupňů, čímž umožní průchod světla</a:t>
            </a:r>
          </a:p>
          <a:p>
            <a:pPr eaLnBrk="1" hangingPunct="1"/>
            <a:r>
              <a:rPr lang="cs-CZ" altLang="cs-CZ" sz="2000"/>
              <a:t>Tento typ LCD displejů poskytuje </a:t>
            </a:r>
            <a:r>
              <a:rPr lang="cs-CZ" altLang="cs-CZ" sz="2000" b="1"/>
              <a:t>nejvěrnější barevné podání </a:t>
            </a:r>
            <a:r>
              <a:rPr lang="cs-CZ" altLang="cs-CZ" sz="2000"/>
              <a:t>(barvy jsou pochopitelně 3x8b)</a:t>
            </a:r>
          </a:p>
          <a:p>
            <a:pPr eaLnBrk="1" hangingPunct="1"/>
            <a:r>
              <a:rPr lang="cs-CZ" altLang="cs-CZ" sz="2000"/>
              <a:t>Nejčastěji jsou používány v televizní technice</a:t>
            </a:r>
          </a:p>
          <a:p>
            <a:pPr eaLnBrk="1" hangingPunct="1"/>
            <a:r>
              <a:rPr lang="cs-CZ" altLang="cs-CZ" sz="2000"/>
              <a:t>Dominantním výrobcem těchto displejů je firma LG-Philips 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CD9C0BB1-4F86-47D5-B200-A0BD8E7715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pic>
        <p:nvPicPr>
          <p:cNvPr id="78851" name="Picture 3">
            <a:extLst>
              <a:ext uri="{FF2B5EF4-FFF2-40B4-BE49-F238E27FC236}">
                <a16:creationId xmlns:a16="http://schemas.microsoft.com/office/drawing/2014/main" id="{E5E1F132-AA40-4701-9CAA-9D2C04603B9A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9D8980F-145F-4F71-8F0A-55F464DA86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pic>
        <p:nvPicPr>
          <p:cNvPr id="79875" name="Picture 3">
            <a:extLst>
              <a:ext uri="{FF2B5EF4-FFF2-40B4-BE49-F238E27FC236}">
                <a16:creationId xmlns:a16="http://schemas.microsoft.com/office/drawing/2014/main" id="{1C394292-6F78-4F82-A253-2A0D4EE2D58D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719263"/>
            <a:ext cx="5915025" cy="4411662"/>
          </a:xfrm>
        </p:spPr>
      </p:pic>
      <p:sp>
        <p:nvSpPr>
          <p:cNvPr id="79876" name="Text Box 4">
            <a:extLst>
              <a:ext uri="{FF2B5EF4-FFF2-40B4-BE49-F238E27FC236}">
                <a16:creationId xmlns:a16="http://schemas.microsoft.com/office/drawing/2014/main" id="{03CB96B5-9642-42F5-883C-2E9A3241F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1905000"/>
            <a:ext cx="25146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 b="1"/>
              <a:t>1- Zdroj bílého světla</a:t>
            </a:r>
            <a:br>
              <a:rPr lang="cs-CZ" altLang="cs-CZ" sz="1800" b="1"/>
            </a:br>
            <a:r>
              <a:rPr lang="cs-CZ" altLang="cs-CZ" sz="1800" b="1"/>
              <a:t>2- Polarizační desky</a:t>
            </a:r>
            <a:br>
              <a:rPr lang="cs-CZ" altLang="cs-CZ" sz="1800" b="1"/>
            </a:br>
            <a:r>
              <a:rPr lang="cs-CZ" altLang="cs-CZ" sz="1800" b="1"/>
              <a:t>3-Polarizované světlo</a:t>
            </a:r>
            <a:br>
              <a:rPr lang="cs-CZ" altLang="cs-CZ" sz="1800" b="1"/>
            </a:br>
            <a:r>
              <a:rPr lang="cs-CZ" altLang="cs-CZ" sz="1800" b="1"/>
              <a:t>4- Elektrody</a:t>
            </a:r>
            <a:br>
              <a:rPr lang="cs-CZ" altLang="cs-CZ" sz="1800" b="1"/>
            </a:br>
            <a:r>
              <a:rPr lang="cs-CZ" altLang="cs-CZ" sz="1800" b="1"/>
              <a:t>5- Tekuté krystaly</a:t>
            </a:r>
            <a:br>
              <a:rPr lang="cs-CZ" altLang="cs-CZ" sz="1800" b="1"/>
            </a:br>
            <a:r>
              <a:rPr lang="cs-CZ" altLang="cs-CZ" sz="1800" b="1"/>
              <a:t>6- Polarizované světlo 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D9E04D4-0770-4F96-86ED-C3FB18DE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IPS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0D3CAB7-D14A-49F1-BDE0-B51F00985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48" y="1772816"/>
            <a:ext cx="4536504" cy="4472248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DB177C14-92C0-4208-BA7E-A6D604706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844824"/>
            <a:ext cx="1106569" cy="440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075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AB81ACB7-6187-4208-B94F-4D8E022873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IPS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253C8DF7-5FD0-42FE-8497-C055C39881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600" dirty="0"/>
              <a:t>S-IPS displeje jsou nejdražší v porovnání s ostatními technologiemi</a:t>
            </a:r>
          </a:p>
          <a:p>
            <a:pPr eaLnBrk="1" hangingPunct="1"/>
            <a:r>
              <a:rPr lang="cs-CZ" altLang="cs-CZ" sz="2600" dirty="0"/>
              <a:t>Mají nejvěrnější podání barev a nejvyrovnanější odezvu (přechod z jakékoliv úrovně jasu na jinou trvá vždy skoro stejnou dobu)</a:t>
            </a:r>
          </a:p>
          <a:p>
            <a:pPr eaLnBrk="1" hangingPunct="1"/>
            <a:r>
              <a:rPr lang="cs-CZ" altLang="cs-CZ" sz="2600" dirty="0"/>
              <a:t>Pozorovací úhly jsou nejlepší ze všech variant LCD displejů</a:t>
            </a:r>
          </a:p>
          <a:p>
            <a:pPr eaLnBrk="1" hangingPunct="1"/>
            <a:r>
              <a:rPr lang="cs-CZ" altLang="cs-CZ" sz="2600" dirty="0">
                <a:cs typeface="Arial" panose="020B0604020202020204" pitchFamily="34" charset="0"/>
              </a:rPr>
              <a:t>Nevýhodou je nevýrazné podaní černé barvy (je spíš tmavě šedá)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8FB119-E2D1-4FA4-8C99-22A725EA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Závislost datová hodnota - jas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5C5920-3742-4915-A8D1-FDF1C1052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000" dirty="0"/>
              <a:t>Jas pixelu je v počítači uložen jako číslo</a:t>
            </a:r>
          </a:p>
          <a:p>
            <a:r>
              <a:rPr lang="cs-CZ" sz="2000" dirty="0"/>
              <a:t>Monitor musí rozsvítit obrazový bod intenzitou odpovídající hodnotě jeho jasu</a:t>
            </a:r>
          </a:p>
          <a:p>
            <a:endParaRPr lang="cs-CZ" sz="2000" dirty="0"/>
          </a:p>
          <a:p>
            <a:r>
              <a:rPr lang="cs-CZ" sz="2000" dirty="0"/>
              <a:t>Jak hodně má svítit pixel, jehož jas je popsán hodnotou 20 ?</a:t>
            </a:r>
          </a:p>
          <a:p>
            <a:r>
              <a:rPr lang="cs-CZ" sz="2000" dirty="0"/>
              <a:t>Jak hodně má svítit pixel, jehož jas je popsán hodnotou 120 ?</a:t>
            </a:r>
          </a:p>
          <a:p>
            <a:r>
              <a:rPr lang="cs-CZ" sz="2000" dirty="0"/>
              <a:t>Bude pixel s hodnotou jasu 120 svítit s 6x vyšší intenzitou než pixel s hodnotou jasu 20?</a:t>
            </a:r>
          </a:p>
          <a:p>
            <a:r>
              <a:rPr lang="cs-CZ" sz="2000" dirty="0"/>
              <a:t>Jak monitor převede datové hodnoty na jas pixelů, popisuje jeho </a:t>
            </a:r>
            <a:r>
              <a:rPr lang="cs-CZ" sz="2000" b="1" dirty="0" err="1"/>
              <a:t>gamma</a:t>
            </a:r>
            <a:r>
              <a:rPr lang="cs-CZ" sz="2000" b="1" dirty="0"/>
              <a:t> křivka</a:t>
            </a:r>
            <a:r>
              <a:rPr lang="cs-CZ" sz="2000" dirty="0"/>
              <a:t>, která je nelineární kvůli logaritmickému vnímání jasu lidským okem</a:t>
            </a:r>
          </a:p>
          <a:p>
            <a:endParaRPr lang="cs-CZ" sz="2000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148656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3521DC-68EE-4371-BD9B-5516A629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IPS – pozorovací úhly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84087AAE-37A4-49F2-B304-168ACCACB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49" y="2132856"/>
            <a:ext cx="7837502" cy="3168352"/>
          </a:xfrm>
        </p:spPr>
      </p:pic>
    </p:spTree>
    <p:extLst>
      <p:ext uri="{BB962C8B-B14F-4D97-AF65-F5344CB8AC3E}">
        <p14:creationId xmlns:p14="http://schemas.microsoft.com/office/powerpoint/2010/main" val="42729616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F3B57B0-37BD-4B91-BF6A-23C9F9F4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F0286DC9-F2C6-46E5-9803-BFB45B4C5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7" y="1808820"/>
            <a:ext cx="7900306" cy="3240360"/>
          </a:xfrm>
        </p:spPr>
      </p:pic>
    </p:spTree>
    <p:extLst>
      <p:ext uri="{BB962C8B-B14F-4D97-AF65-F5344CB8AC3E}">
        <p14:creationId xmlns:p14="http://schemas.microsoft.com/office/powerpoint/2010/main" val="42576713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C87F42E-93F5-41DD-BDEA-B7413C132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LCD - Shrnutí</a:t>
            </a:r>
          </a:p>
        </p:txBody>
      </p:sp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9FFAC081-D547-477C-B76B-2162D9036D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5085688"/>
              </p:ext>
            </p:extLst>
          </p:nvPr>
        </p:nvGraphicFramePr>
        <p:xfrm>
          <a:off x="457200" y="1719263"/>
          <a:ext cx="8229600" cy="3982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38536">
                  <a:extLst>
                    <a:ext uri="{9D8B030D-6E8A-4147-A177-3AD203B41FA5}">
                      <a16:colId xmlns:a16="http://schemas.microsoft.com/office/drawing/2014/main" val="3313281366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990135131"/>
                    </a:ext>
                  </a:extLst>
                </a:gridCol>
                <a:gridCol w="2273424">
                  <a:extLst>
                    <a:ext uri="{9D8B030D-6E8A-4147-A177-3AD203B41FA5}">
                      <a16:colId xmlns:a16="http://schemas.microsoft.com/office/drawing/2014/main" val="427388528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102241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TN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PVA, MVA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47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1400" b="1" dirty="0"/>
                        <a:t>Kontrast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nízký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Velmi dobrý, černá je opravdu tmavá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Dobrý, ale černá je spíš šedá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34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1400" b="1" dirty="0"/>
                        <a:t>Doba odezvy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Velmi nízká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Dlouhá a nevyrovnaná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Vyrovnaná, přijatelná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472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1400" b="1" dirty="0"/>
                        <a:t>Barvy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Velmi špatné, nevěrné, </a:t>
                      </a:r>
                      <a:r>
                        <a:rPr lang="cs-CZ" sz="1400" dirty="0" err="1"/>
                        <a:t>Truecolor</a:t>
                      </a:r>
                      <a:r>
                        <a:rPr lang="cs-CZ" sz="1400" dirty="0"/>
                        <a:t> pomocí FRC </a:t>
                      </a:r>
                      <a:r>
                        <a:rPr lang="cs-CZ" sz="1400" dirty="0" err="1"/>
                        <a:t>ditheringu</a:t>
                      </a:r>
                      <a:endParaRPr lang="cs-CZ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Dobré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Vynikající, věrné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842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1400" b="1" dirty="0"/>
                        <a:t>Pozorovací úhly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Velmi špatné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Dobré, ale rozhodně ne dokonalé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/>
                        <a:t>Nejlepší z LCD displejů, ale stále nedokonalé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0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1400" b="1" dirty="0"/>
                        <a:t>Vadné pixely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Trvale svítí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Trvale zhasnuté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/>
                        <a:t>Trvale zhasnuté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39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1400" b="1" dirty="0"/>
                        <a:t>Cena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Nízká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Vyšší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/>
                        <a:t>Vyšší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452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1400" b="1" dirty="0"/>
                        <a:t>Elektrody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Nad a pod pixelem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dirty="0"/>
                        <a:t>Jehlanové pod pixelem a nad pixelem v rozích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/>
                        <a:t>Po stranách pixelu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97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8140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E82A5645-D793-4A0C-A9EC-9A077F56D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Podsvícení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AD9F28C4-4EDD-48FA-BC55-69390FDDCC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Dle typu </a:t>
            </a:r>
            <a:r>
              <a:rPr lang="cs-CZ" altLang="cs-CZ" b="1" dirty="0"/>
              <a:t>podsvícení</a:t>
            </a:r>
            <a:r>
              <a:rPr lang="cs-CZ" altLang="cs-CZ" dirty="0"/>
              <a:t> se LCD dělí na </a:t>
            </a:r>
          </a:p>
          <a:p>
            <a:pPr lvl="1" eaLnBrk="1" hangingPunct="1"/>
            <a:r>
              <a:rPr lang="cs-CZ" altLang="cs-CZ" dirty="0"/>
              <a:t>transmisivní </a:t>
            </a:r>
          </a:p>
          <a:p>
            <a:pPr lvl="1" eaLnBrk="1" hangingPunct="1"/>
            <a:r>
              <a:rPr lang="cs-CZ" altLang="cs-CZ" dirty="0"/>
              <a:t>reflexní</a:t>
            </a:r>
          </a:p>
          <a:p>
            <a:pPr lvl="1" eaLnBrk="1" hangingPunct="1"/>
            <a:r>
              <a:rPr lang="cs-CZ" altLang="cs-CZ" dirty="0" err="1"/>
              <a:t>transreflexní</a:t>
            </a:r>
            <a:endParaRPr lang="cs-CZ" altLang="cs-CZ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DE210CCD-9E54-4356-AAFC-6F4F623639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Transmisivní LCD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49EDBD33-AC30-4A4B-B4B6-4FD75AF6D1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100" b="1" dirty="0"/>
              <a:t>Transmisivní</a:t>
            </a:r>
            <a:r>
              <a:rPr lang="cs-CZ" altLang="cs-CZ" sz="2100" dirty="0"/>
              <a:t> LCD využívají </a:t>
            </a:r>
            <a:r>
              <a:rPr lang="cs-CZ" altLang="cs-CZ" sz="2100" b="1" dirty="0"/>
              <a:t>CCFL</a:t>
            </a:r>
            <a:r>
              <a:rPr lang="cs-CZ" altLang="cs-CZ" sz="2100" dirty="0"/>
              <a:t> nebo </a:t>
            </a:r>
            <a:r>
              <a:rPr lang="cs-CZ" altLang="cs-CZ" sz="2100" b="1" dirty="0"/>
              <a:t>LED</a:t>
            </a:r>
            <a:r>
              <a:rPr lang="cs-CZ" altLang="cs-CZ" sz="2100" dirty="0"/>
              <a:t>, které zezadu svítí skrz tekuté krystaly a ty regulují v každém </a:t>
            </a:r>
            <a:r>
              <a:rPr lang="cs-CZ" altLang="cs-CZ" sz="2100" dirty="0" err="1"/>
              <a:t>subpixelu</a:t>
            </a:r>
            <a:r>
              <a:rPr lang="cs-CZ" altLang="cs-CZ" sz="2100" dirty="0"/>
              <a:t> intenzitu světla procházejícího směrem k našim očím</a:t>
            </a:r>
          </a:p>
          <a:p>
            <a:pPr eaLnBrk="1" hangingPunct="1"/>
            <a:r>
              <a:rPr lang="cs-CZ" altLang="cs-CZ" sz="2100" b="1" dirty="0"/>
              <a:t>CCFL</a:t>
            </a:r>
            <a:r>
              <a:rPr lang="cs-CZ" altLang="cs-CZ" sz="2100" dirty="0"/>
              <a:t> (</a:t>
            </a:r>
            <a:r>
              <a:rPr lang="cs-CZ" altLang="cs-CZ" sz="2100" dirty="0" err="1"/>
              <a:t>Cold</a:t>
            </a:r>
            <a:r>
              <a:rPr lang="cs-CZ" altLang="cs-CZ" sz="2100" dirty="0"/>
              <a:t> </a:t>
            </a:r>
            <a:r>
              <a:rPr lang="cs-CZ" altLang="cs-CZ" sz="2100" dirty="0" err="1"/>
              <a:t>Cathode</a:t>
            </a:r>
            <a:r>
              <a:rPr lang="cs-CZ" altLang="cs-CZ" sz="2100" dirty="0"/>
              <a:t> </a:t>
            </a:r>
            <a:r>
              <a:rPr lang="cs-CZ" altLang="cs-CZ" sz="2100" dirty="0" err="1"/>
              <a:t>Fluorescent</a:t>
            </a:r>
            <a:r>
              <a:rPr lang="cs-CZ" altLang="cs-CZ" sz="2100" dirty="0"/>
              <a:t> </a:t>
            </a:r>
            <a:r>
              <a:rPr lang="cs-CZ" altLang="cs-CZ" sz="2100" dirty="0" err="1"/>
              <a:t>Lamps</a:t>
            </a:r>
            <a:r>
              <a:rPr lang="cs-CZ" altLang="cs-CZ" sz="2100" dirty="0"/>
              <a:t>) je v podstatě zářivka a používá se stále méně, protože má velkou energetickou spotřebu, nižší účinnost, nižší životnost a s postupem času klesá její jas</a:t>
            </a:r>
          </a:p>
          <a:p>
            <a:pPr eaLnBrk="1" hangingPunct="1"/>
            <a:r>
              <a:rPr lang="cs-CZ" altLang="cs-CZ" sz="2100" b="1" dirty="0"/>
              <a:t>LED</a:t>
            </a:r>
            <a:r>
              <a:rPr lang="cs-CZ" altLang="cs-CZ" sz="2100" dirty="0"/>
              <a:t>  jsou jako podsvícení energeticky efektivnější, mají delší životnost a mohou produkovat „lepší bílou“</a:t>
            </a:r>
          </a:p>
          <a:p>
            <a:pPr eaLnBrk="1" hangingPunct="1"/>
            <a:endParaRPr lang="cs-CZ" altLang="cs-CZ" sz="2100" dirty="0"/>
          </a:p>
          <a:p>
            <a:pPr eaLnBrk="1" hangingPunct="1"/>
            <a:r>
              <a:rPr lang="cs-CZ" altLang="cs-CZ" sz="2100" dirty="0"/>
              <a:t>Nevýhodou všech transmisivních displejů je </a:t>
            </a:r>
            <a:r>
              <a:rPr lang="cs-CZ" altLang="cs-CZ" sz="2100" b="1" dirty="0"/>
              <a:t>špatná čitelnost na přímém slunci</a:t>
            </a:r>
            <a:r>
              <a:rPr lang="cs-CZ" altLang="cs-CZ" sz="2100" dirty="0"/>
              <a:t> a značná spotřeba energie</a:t>
            </a:r>
          </a:p>
          <a:p>
            <a:pPr eaLnBrk="1" hangingPunct="1"/>
            <a:endParaRPr lang="cs-CZ" altLang="cs-CZ" sz="2100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5" descr="ccfl_lcd_tv-1e4e5">
            <a:extLst>
              <a:ext uri="{FF2B5EF4-FFF2-40B4-BE49-F238E27FC236}">
                <a16:creationId xmlns:a16="http://schemas.microsoft.com/office/drawing/2014/main" id="{31680C28-1953-4362-A298-3987B16B9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60350"/>
            <a:ext cx="455295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1" name="Rectangle 2">
            <a:extLst>
              <a:ext uri="{FF2B5EF4-FFF2-40B4-BE49-F238E27FC236}">
                <a16:creationId xmlns:a16="http://schemas.microsoft.com/office/drawing/2014/main" id="{81800A0D-7589-47FB-A348-8510026CA3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cs-CZ" altLang="cs-CZ"/>
              <a:t>CCFL</a:t>
            </a:r>
          </a:p>
        </p:txBody>
      </p:sp>
      <p:sp>
        <p:nvSpPr>
          <p:cNvPr id="83972" name="Text Box 6">
            <a:extLst>
              <a:ext uri="{FF2B5EF4-FFF2-40B4-BE49-F238E27FC236}">
                <a16:creationId xmlns:a16="http://schemas.microsoft.com/office/drawing/2014/main" id="{1B1B9668-2E53-4D96-A936-72C7BC6E5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716338"/>
            <a:ext cx="215900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Několik trubic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„zářivek“</a:t>
            </a:r>
          </a:p>
        </p:txBody>
      </p:sp>
      <p:sp>
        <p:nvSpPr>
          <p:cNvPr id="83973" name="Line 7">
            <a:extLst>
              <a:ext uri="{FF2B5EF4-FFF2-40B4-BE49-F238E27FC236}">
                <a16:creationId xmlns:a16="http://schemas.microsoft.com/office/drawing/2014/main" id="{D98EE63F-051B-4EFF-B219-BD25105F8C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4076700"/>
            <a:ext cx="1944688" cy="288925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83974" name="Text Box 8">
            <a:extLst>
              <a:ext uri="{FF2B5EF4-FFF2-40B4-BE49-F238E27FC236}">
                <a16:creationId xmlns:a16="http://schemas.microsoft.com/office/drawing/2014/main" id="{EC215021-5666-42D6-AF06-3829BD55E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1052513"/>
            <a:ext cx="35290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Displej bez tekutých krystalů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F3D5266B-F052-4A65-B371-2411ECBD1E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LED podsvícení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3CB30A7D-3060-4C57-A138-D076EE8DA9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700" b="1" dirty="0"/>
              <a:t>RGB LED</a:t>
            </a:r>
            <a:r>
              <a:rPr lang="cs-CZ" altLang="cs-CZ" sz="1700" dirty="0"/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500" dirty="0"/>
              <a:t>Používají se skupiny čtyř LED (červená, modrá, dvě zelené), které jsou rozmístěny maticově ve velkém počtu po celé ploše panelu 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500" dirty="0"/>
              <a:t>Světlo těchto LED se slévá v bílou barvu – ale v </a:t>
            </a:r>
            <a:r>
              <a:rPr lang="cs-CZ" altLang="cs-CZ" sz="1500" dirty="0" err="1"/>
              <a:t>subpixelech</a:t>
            </a:r>
            <a:r>
              <a:rPr lang="cs-CZ" altLang="cs-CZ" sz="1500" dirty="0"/>
              <a:t> se pak z toho zase stejně filtruje červené, zelené a modrá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500" dirty="0"/>
              <a:t>Toto řešení nabízí lepší barevné spektrum – podsvícení je složené přesně z těch vlnových délek červené, zelené a modré, kterou potřebujeme 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500" dirty="0"/>
              <a:t>Poměrem jasu modrých a červených LED lze hardwarově nastavit „teplotu“ bílé barvy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500" dirty="0"/>
              <a:t>Tento typ podsvícení je nejkvalitnější, nejdražší a nejméně obvyklý</a:t>
            </a:r>
          </a:p>
          <a:p>
            <a:pPr eaLnBrk="1" hangingPunct="1">
              <a:lnSpc>
                <a:spcPct val="80000"/>
              </a:lnSpc>
            </a:pPr>
            <a:endParaRPr lang="cs-CZ" altLang="cs-CZ" sz="17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700" b="1" dirty="0"/>
              <a:t>Direct LED 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500" dirty="0"/>
              <a:t>Maticové rozložení LED za panelem, ale používají se pouze bíle LED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500" dirty="0"/>
              <a:t>Jas jednotlivých LED v určité oblasti lze zvýšit nebo snížit a tak část displeje zjasnit nebo ztmavit a uměle tak zvýšit kontrast (lokální stmívání)</a:t>
            </a:r>
          </a:p>
          <a:p>
            <a:pPr eaLnBrk="1" hangingPunct="1">
              <a:lnSpc>
                <a:spcPct val="80000"/>
              </a:lnSpc>
            </a:pPr>
            <a:endParaRPr lang="cs-CZ" altLang="cs-CZ" sz="17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700" b="1" dirty="0" err="1"/>
              <a:t>Edge</a:t>
            </a:r>
            <a:r>
              <a:rPr lang="cs-CZ" altLang="cs-CZ" sz="1700" b="1" dirty="0"/>
              <a:t> LED</a:t>
            </a:r>
            <a:endParaRPr lang="cs-CZ" altLang="cs-CZ" sz="1700" dirty="0"/>
          </a:p>
          <a:p>
            <a:pPr lvl="1" eaLnBrk="1" hangingPunct="1">
              <a:lnSpc>
                <a:spcPct val="80000"/>
              </a:lnSpc>
            </a:pPr>
            <a:r>
              <a:rPr lang="cs-CZ" altLang="cs-CZ" sz="1500" dirty="0"/>
              <a:t>Bílé LED jsou umístěny pouze po okrajích panelu a pomocí sítě speciálních světlovodů s odraznými ploškami se světlo z LED rovnoměrně rozptýlí za LCD panelem. 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500" dirty="0"/>
              <a:t>Výhodou této technologie je použití menšího počtu LED a tím i snížení nákladů na výrobu a tedy i ceny, panel může být také velmi tenký 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500" dirty="0"/>
              <a:t>Tento typ podsvícení je v současné době nejpoužívanější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5932A6-DF6E-40B9-B9DE-13EA9C135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RGB LED podsvícení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3D74518C-7967-4B09-9CEF-FFEDD9977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1" y="1484784"/>
            <a:ext cx="4762500" cy="3171825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5A7C866C-5549-47E6-BABF-CAFA9168E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210" y="3222593"/>
            <a:ext cx="5285139" cy="35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708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EBCC13-303A-455D-8EF6-451CBBD11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Direct LED podsvícení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B1FFF2A5-6250-41B0-8A18-D7B240B80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628800"/>
            <a:ext cx="7075306" cy="4411662"/>
          </a:xfrm>
        </p:spPr>
      </p:pic>
    </p:spTree>
    <p:extLst>
      <p:ext uri="{BB962C8B-B14F-4D97-AF65-F5344CB8AC3E}">
        <p14:creationId xmlns:p14="http://schemas.microsoft.com/office/powerpoint/2010/main" val="42709822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5" descr="direct_led_lcd_tv-5be">
            <a:extLst>
              <a:ext uri="{FF2B5EF4-FFF2-40B4-BE49-F238E27FC236}">
                <a16:creationId xmlns:a16="http://schemas.microsoft.com/office/drawing/2014/main" id="{F9286C03-83A9-426D-BABC-095A164DF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76250"/>
            <a:ext cx="5057775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Rectangle 2">
            <a:extLst>
              <a:ext uri="{FF2B5EF4-FFF2-40B4-BE49-F238E27FC236}">
                <a16:creationId xmlns:a16="http://schemas.microsoft.com/office/drawing/2014/main" id="{5EB246A1-F353-4303-9105-D8A1D2665A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cs-CZ" altLang="cs-CZ"/>
              <a:t>Direct LED podsvícení</a:t>
            </a:r>
          </a:p>
        </p:txBody>
      </p:sp>
      <p:sp>
        <p:nvSpPr>
          <p:cNvPr id="86020" name="Text Box 6">
            <a:extLst>
              <a:ext uri="{FF2B5EF4-FFF2-40B4-BE49-F238E27FC236}">
                <a16:creationId xmlns:a16="http://schemas.microsoft.com/office/drawing/2014/main" id="{A650DEC1-533A-4F1A-99D4-166A7C20E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2565400"/>
            <a:ext cx="3168650" cy="229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Matice bílých LED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cs-CZ" altLang="cs-CZ" sz="1800"/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U některých displejů lze lokálně v některých místech displeje snížit podsvícení a tím zvýšit kontrast (černá bude tmavší) – local dimming</a:t>
            </a:r>
          </a:p>
        </p:txBody>
      </p:sp>
      <p:sp>
        <p:nvSpPr>
          <p:cNvPr id="86021" name="Line 7">
            <a:extLst>
              <a:ext uri="{FF2B5EF4-FFF2-40B4-BE49-F238E27FC236}">
                <a16:creationId xmlns:a16="http://schemas.microsoft.com/office/drawing/2014/main" id="{AF602F83-665A-4270-993B-EAB83F922A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40200" y="2781300"/>
            <a:ext cx="1655763" cy="863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1625D22B-9A6C-4726-82D5-4A96939360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Logaritmické vnímání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1AEAFB5E-44A6-445C-BD13-B607E829B2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28800"/>
            <a:ext cx="8229600" cy="501649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Vnímaní lidskými smysly nemá </a:t>
            </a:r>
            <a:r>
              <a:rPr lang="cs-CZ" altLang="cs-CZ" sz="2000" b="1" dirty="0"/>
              <a:t>lineární</a:t>
            </a:r>
            <a:r>
              <a:rPr lang="cs-CZ" altLang="cs-CZ" sz="2000" dirty="0"/>
              <a:t> charakter, ale je </a:t>
            </a:r>
            <a:r>
              <a:rPr lang="cs-CZ" altLang="cs-CZ" sz="2000" b="1" dirty="0"/>
              <a:t>logaritmické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Oko velmi dobře rozezná rozdílnou svítivost 1-Wattové a 2-Wattové žárovky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Na druhou stranu oko nerozezná rozdíl mezi svitem 100-Wattové a 101 Wattové žárovky (Přitom je mezi nimi také rozdíl jednoho Wattu)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V obou případech je mezi žárovkami stejný rozdíl, ale v případě 100-Wattové žárovky je nepostřehnutelný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(Stejným způsobem funguje i náš sluch)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Nevnímáme </a:t>
            </a:r>
            <a:r>
              <a:rPr lang="cs-CZ" altLang="cs-CZ" sz="2000" b="1" dirty="0"/>
              <a:t>absolutní rozdíl</a:t>
            </a:r>
            <a:r>
              <a:rPr lang="cs-CZ" altLang="cs-CZ" sz="2000" dirty="0"/>
              <a:t>, ale </a:t>
            </a:r>
            <a:r>
              <a:rPr lang="cs-CZ" altLang="cs-CZ" sz="2000" b="1" dirty="0"/>
              <a:t>poměr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2-Wattová žárovka má dvojnásobný výkon oproti 1-Wattové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Stejný nárust svítivosti by tedy naše oko vnímalo až při srovnání 100W a 200W žárovky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b="1" dirty="0"/>
              <a:t>Nízké intenzity</a:t>
            </a:r>
            <a:r>
              <a:rPr lang="cs-CZ" altLang="cs-CZ" sz="2000" dirty="0"/>
              <a:t> je náš zrak schopen rozeznávat v </a:t>
            </a:r>
            <a:r>
              <a:rPr lang="cs-CZ" altLang="cs-CZ" sz="2000" b="1" dirty="0"/>
              <a:t>jemných krocích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V případě vysokých intenzit světla nedokáže náš zrak rozlišit tak jemné změny</a:t>
            </a:r>
            <a:r>
              <a:rPr lang="cs-CZ" altLang="cs-CZ" sz="2600" dirty="0"/>
              <a:t> 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B507155D-345C-4009-8924-B3F82A5DD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749"/>
            <a:ext cx="6285996" cy="3142998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347CF3A4-FE37-4D7B-A772-483201C6E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32" y="3510882"/>
            <a:ext cx="8800336" cy="2620043"/>
          </a:xfrm>
          <a:prstGeom prst="rect">
            <a:avLst/>
          </a:prstGeom>
        </p:spPr>
      </p:pic>
      <p:sp>
        <p:nvSpPr>
          <p:cNvPr id="11" name="Obdélník 10">
            <a:extLst>
              <a:ext uri="{FF2B5EF4-FFF2-40B4-BE49-F238E27FC236}">
                <a16:creationId xmlns:a16="http://schemas.microsoft.com/office/drawing/2014/main" id="{D861FAF2-6247-4098-BF63-82404F34730E}"/>
              </a:ext>
            </a:extLst>
          </p:cNvPr>
          <p:cNvSpPr/>
          <p:nvPr/>
        </p:nvSpPr>
        <p:spPr>
          <a:xfrm>
            <a:off x="171832" y="22749"/>
            <a:ext cx="6776432" cy="74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507163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5" descr="edge_led_lcd_tv-bc0">
            <a:extLst>
              <a:ext uri="{FF2B5EF4-FFF2-40B4-BE49-F238E27FC236}">
                <a16:creationId xmlns:a16="http://schemas.microsoft.com/office/drawing/2014/main" id="{BB17CF2E-16D3-41FC-BA2A-FEB7C29BC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33375"/>
            <a:ext cx="4838700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3" name="Rectangle 2">
            <a:extLst>
              <a:ext uri="{FF2B5EF4-FFF2-40B4-BE49-F238E27FC236}">
                <a16:creationId xmlns:a16="http://schemas.microsoft.com/office/drawing/2014/main" id="{702F51FB-53F4-4C49-A565-671730E4A6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cs-CZ" altLang="cs-CZ"/>
              <a:t>Edge LED podsvícení</a:t>
            </a:r>
          </a:p>
        </p:txBody>
      </p:sp>
      <p:sp>
        <p:nvSpPr>
          <p:cNvPr id="87044" name="Text Box 6">
            <a:extLst>
              <a:ext uri="{FF2B5EF4-FFF2-40B4-BE49-F238E27FC236}">
                <a16:creationId xmlns:a16="http://schemas.microsoft.com/office/drawing/2014/main" id="{1080A198-F4C3-4B8D-B0A2-235709D46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2636838"/>
            <a:ext cx="31686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 dirty="0"/>
              <a:t>Podsvícení shora a zdola (musí být dalšími vrstvami důkladně rozptýleno, aby bylo rovnoměrné) 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8" name="Picture 5" descr="http://blog.flor.cz/wp-content/uploads/led-podsviceni.jpg">
            <a:extLst>
              <a:ext uri="{FF2B5EF4-FFF2-40B4-BE49-F238E27FC236}">
                <a16:creationId xmlns:a16="http://schemas.microsoft.com/office/drawing/2014/main" id="{EDAF8926-5162-4C38-8F91-53C1ACA0E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443472" cy="4897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A95522A-3322-40D9-84DF-E523168752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Nerovnoměrnost podsvícení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948C4006-87F0-4936-9F2B-87F303B77B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2100"/>
              <a:t>Podsvícení LCD displeje není nikdy dokonale </a:t>
            </a:r>
            <a:r>
              <a:rPr lang="cs-CZ" altLang="cs-CZ" sz="2100" b="1"/>
              <a:t>rovnoměrné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/>
              <a:t>Nelze zaručit stejnou svítivost CCFL trubic ani LED diod a jejich časovou stálost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/>
              <a:t>Rozvod světla je tím složitější, čím větší má displej úhlopříčku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/>
              <a:t>Působením tepla, vlastní váhy a vůle v uložení může dojít k poruchám v rovnoměrnosti podsvícení (rozvodná světlovodná deska není dokonale srovnaná)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 b="1"/>
              <a:t>Clouding</a:t>
            </a:r>
            <a:r>
              <a:rPr lang="cs-CZ" altLang="cs-CZ" sz="2100"/>
              <a:t> – Jeden z největších problémů LCD technologie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/>
              <a:t>Při tmavých scénách se občas někdy objeví světlejší místa nebo naopak při světlé scéně si lze vším „tmavějších skvrn“ v obraze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/>
              <a:t>Oko si toho všimne nejlépe tehdy, pokud se nějaká velké jednobarevná plocha pohybuje napříč obrazovkou (je zaznamenáno změna jasu při pohybu v místech s různých podsvícením)</a:t>
            </a:r>
          </a:p>
          <a:p>
            <a:pPr eaLnBrk="1" hangingPunct="1">
              <a:lnSpc>
                <a:spcPct val="80000"/>
              </a:lnSpc>
            </a:pPr>
            <a:endParaRPr lang="cs-CZ" altLang="cs-CZ" sz="21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BE370C2B-3B6C-4DEE-8D2D-46E2F03557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Clouding</a:t>
            </a:r>
          </a:p>
        </p:txBody>
      </p:sp>
      <p:pic>
        <p:nvPicPr>
          <p:cNvPr id="90115" name="Picture 5" descr="HDTV Clouding Effect">
            <a:extLst>
              <a:ext uri="{FF2B5EF4-FFF2-40B4-BE49-F238E27FC236}">
                <a16:creationId xmlns:a16="http://schemas.microsoft.com/office/drawing/2014/main" id="{06612085-55E5-474A-BBF1-5B4C808BF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12875"/>
            <a:ext cx="476250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6" name="Picture 7" descr="Flashlight effect during space shuttle coverage">
            <a:extLst>
              <a:ext uri="{FF2B5EF4-FFF2-40B4-BE49-F238E27FC236}">
                <a16:creationId xmlns:a16="http://schemas.microsoft.com/office/drawing/2014/main" id="{5331337C-979D-4933-920B-60BDE2D42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924175"/>
            <a:ext cx="608647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37B2556A-DE3F-4E2D-A3F5-821FB7990823}"/>
              </a:ext>
            </a:extLst>
          </p:cNvPr>
          <p:cNvSpPr/>
          <p:nvPr/>
        </p:nvSpPr>
        <p:spPr>
          <a:xfrm>
            <a:off x="1331640" y="4437112"/>
            <a:ext cx="2088232" cy="7920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D3189EFA-A55A-43CF-9E42-02A26438D58E}"/>
              </a:ext>
            </a:extLst>
          </p:cNvPr>
          <p:cNvSpPr/>
          <p:nvPr/>
        </p:nvSpPr>
        <p:spPr>
          <a:xfrm>
            <a:off x="3429736" y="4437112"/>
            <a:ext cx="2088232" cy="792088"/>
          </a:xfrm>
          <a:prstGeom prst="rect">
            <a:avLst/>
          </a:prstGeom>
          <a:solidFill>
            <a:srgbClr val="00F26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4F1693BC-3771-4FF2-B6BF-18A082B546F9}"/>
              </a:ext>
            </a:extLst>
          </p:cNvPr>
          <p:cNvSpPr/>
          <p:nvPr/>
        </p:nvSpPr>
        <p:spPr>
          <a:xfrm>
            <a:off x="5497259" y="4437112"/>
            <a:ext cx="2059623" cy="792088"/>
          </a:xfrm>
          <a:prstGeom prst="rect">
            <a:avLst/>
          </a:prstGeom>
          <a:solidFill>
            <a:srgbClr val="311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C9CA6B1-9558-4733-B47C-E3D282691518}"/>
              </a:ext>
            </a:extLst>
          </p:cNvPr>
          <p:cNvSpPr/>
          <p:nvPr/>
        </p:nvSpPr>
        <p:spPr>
          <a:xfrm>
            <a:off x="1331640" y="2708920"/>
            <a:ext cx="2076396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B291A5B4-9114-4960-943A-EFBD94DFAD1C}"/>
              </a:ext>
            </a:extLst>
          </p:cNvPr>
          <p:cNvSpPr/>
          <p:nvPr/>
        </p:nvSpPr>
        <p:spPr>
          <a:xfrm>
            <a:off x="3419872" y="2708920"/>
            <a:ext cx="2076396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40DD7922-9C0A-4608-BB56-B7C346DA6C62}"/>
              </a:ext>
            </a:extLst>
          </p:cNvPr>
          <p:cNvSpPr/>
          <p:nvPr/>
        </p:nvSpPr>
        <p:spPr>
          <a:xfrm>
            <a:off x="5490350" y="2708920"/>
            <a:ext cx="2076396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E4DDB524-ED18-43B5-9AEC-FFEE7DAA09B2}"/>
              </a:ext>
            </a:extLst>
          </p:cNvPr>
          <p:cNvCxnSpPr/>
          <p:nvPr/>
        </p:nvCxnSpPr>
        <p:spPr>
          <a:xfrm>
            <a:off x="1619672" y="90872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se šipkou 11">
            <a:extLst>
              <a:ext uri="{FF2B5EF4-FFF2-40B4-BE49-F238E27FC236}">
                <a16:creationId xmlns:a16="http://schemas.microsoft.com/office/drawing/2014/main" id="{69A83E7F-4DF9-48C9-A58A-D2DFA908B08B}"/>
              </a:ext>
            </a:extLst>
          </p:cNvPr>
          <p:cNvCxnSpPr/>
          <p:nvPr/>
        </p:nvCxnSpPr>
        <p:spPr>
          <a:xfrm>
            <a:off x="1907704" y="90872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DAD7A536-4F10-46C3-866F-29E5BF0E8806}"/>
              </a:ext>
            </a:extLst>
          </p:cNvPr>
          <p:cNvCxnSpPr/>
          <p:nvPr/>
        </p:nvCxnSpPr>
        <p:spPr>
          <a:xfrm>
            <a:off x="2195736" y="90872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se šipkou 13">
            <a:extLst>
              <a:ext uri="{FF2B5EF4-FFF2-40B4-BE49-F238E27FC236}">
                <a16:creationId xmlns:a16="http://schemas.microsoft.com/office/drawing/2014/main" id="{F7A0DC02-4C86-48DC-A5F2-B1F4927E0007}"/>
              </a:ext>
            </a:extLst>
          </p:cNvPr>
          <p:cNvCxnSpPr/>
          <p:nvPr/>
        </p:nvCxnSpPr>
        <p:spPr>
          <a:xfrm>
            <a:off x="2483768" y="90872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C64F9241-954F-490F-A723-6A26E49A0D77}"/>
              </a:ext>
            </a:extLst>
          </p:cNvPr>
          <p:cNvCxnSpPr/>
          <p:nvPr/>
        </p:nvCxnSpPr>
        <p:spPr>
          <a:xfrm>
            <a:off x="2771800" y="90872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92684B4C-3D2C-4354-8C69-6A2E89F8B440}"/>
              </a:ext>
            </a:extLst>
          </p:cNvPr>
          <p:cNvCxnSpPr/>
          <p:nvPr/>
        </p:nvCxnSpPr>
        <p:spPr>
          <a:xfrm>
            <a:off x="3059832" y="90872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E3B422BE-2B58-4861-B39F-992EACA48224}"/>
              </a:ext>
            </a:extLst>
          </p:cNvPr>
          <p:cNvCxnSpPr/>
          <p:nvPr/>
        </p:nvCxnSpPr>
        <p:spPr>
          <a:xfrm>
            <a:off x="3347864" y="90872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E2565D56-6087-4310-AF5F-9A65568756CF}"/>
              </a:ext>
            </a:extLst>
          </p:cNvPr>
          <p:cNvCxnSpPr/>
          <p:nvPr/>
        </p:nvCxnSpPr>
        <p:spPr>
          <a:xfrm>
            <a:off x="3635896" y="90872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6D8D84CF-00A4-4476-BA31-1C55E4BE57CC}"/>
              </a:ext>
            </a:extLst>
          </p:cNvPr>
          <p:cNvCxnSpPr/>
          <p:nvPr/>
        </p:nvCxnSpPr>
        <p:spPr>
          <a:xfrm>
            <a:off x="3923928" y="90872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FFF53301-0E5A-4FDC-943E-790B1316300C}"/>
              </a:ext>
            </a:extLst>
          </p:cNvPr>
          <p:cNvCxnSpPr/>
          <p:nvPr/>
        </p:nvCxnSpPr>
        <p:spPr>
          <a:xfrm>
            <a:off x="4211960" y="90872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4334785B-F704-4BA2-A4BF-DAAADF8B8F8C}"/>
              </a:ext>
            </a:extLst>
          </p:cNvPr>
          <p:cNvCxnSpPr/>
          <p:nvPr/>
        </p:nvCxnSpPr>
        <p:spPr>
          <a:xfrm>
            <a:off x="4499992" y="90872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079BFA80-7B91-423E-B01D-7BF550B2770F}"/>
              </a:ext>
            </a:extLst>
          </p:cNvPr>
          <p:cNvCxnSpPr/>
          <p:nvPr/>
        </p:nvCxnSpPr>
        <p:spPr>
          <a:xfrm>
            <a:off x="4788024" y="90872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4582BE73-A90D-4AEF-BECF-6F43AA898A59}"/>
              </a:ext>
            </a:extLst>
          </p:cNvPr>
          <p:cNvCxnSpPr/>
          <p:nvPr/>
        </p:nvCxnSpPr>
        <p:spPr>
          <a:xfrm>
            <a:off x="5076056" y="90872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78B20762-3A48-45D3-9EC1-CCAB779024F2}"/>
              </a:ext>
            </a:extLst>
          </p:cNvPr>
          <p:cNvCxnSpPr/>
          <p:nvPr/>
        </p:nvCxnSpPr>
        <p:spPr>
          <a:xfrm>
            <a:off x="5364088" y="90872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E8061571-7014-492B-8AE5-56741EEE3E0C}"/>
              </a:ext>
            </a:extLst>
          </p:cNvPr>
          <p:cNvCxnSpPr/>
          <p:nvPr/>
        </p:nvCxnSpPr>
        <p:spPr>
          <a:xfrm>
            <a:off x="5652120" y="90872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B6E269DC-5C1A-44FE-B1EB-C47BE1F37CDA}"/>
              </a:ext>
            </a:extLst>
          </p:cNvPr>
          <p:cNvCxnSpPr/>
          <p:nvPr/>
        </p:nvCxnSpPr>
        <p:spPr>
          <a:xfrm>
            <a:off x="5940152" y="90872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88412745-951F-4B85-8B0E-5FB6C51D70B4}"/>
              </a:ext>
            </a:extLst>
          </p:cNvPr>
          <p:cNvCxnSpPr/>
          <p:nvPr/>
        </p:nvCxnSpPr>
        <p:spPr>
          <a:xfrm>
            <a:off x="6228184" y="90872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se šipkou 27">
            <a:extLst>
              <a:ext uri="{FF2B5EF4-FFF2-40B4-BE49-F238E27FC236}">
                <a16:creationId xmlns:a16="http://schemas.microsoft.com/office/drawing/2014/main" id="{22FF667D-61B9-44F6-A26E-84460934941E}"/>
              </a:ext>
            </a:extLst>
          </p:cNvPr>
          <p:cNvCxnSpPr/>
          <p:nvPr/>
        </p:nvCxnSpPr>
        <p:spPr>
          <a:xfrm>
            <a:off x="6516216" y="90872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65FD9CBA-7621-43DB-B2BE-6318F614CABA}"/>
              </a:ext>
            </a:extLst>
          </p:cNvPr>
          <p:cNvCxnSpPr/>
          <p:nvPr/>
        </p:nvCxnSpPr>
        <p:spPr>
          <a:xfrm>
            <a:off x="6804248" y="90872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se šipkou 29">
            <a:extLst>
              <a:ext uri="{FF2B5EF4-FFF2-40B4-BE49-F238E27FC236}">
                <a16:creationId xmlns:a16="http://schemas.microsoft.com/office/drawing/2014/main" id="{08C7146B-8E09-4FA1-9DFE-F24FFE7B2080}"/>
              </a:ext>
            </a:extLst>
          </p:cNvPr>
          <p:cNvCxnSpPr/>
          <p:nvPr/>
        </p:nvCxnSpPr>
        <p:spPr>
          <a:xfrm>
            <a:off x="7092280" y="90872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se šipkou 30">
            <a:extLst>
              <a:ext uri="{FF2B5EF4-FFF2-40B4-BE49-F238E27FC236}">
                <a16:creationId xmlns:a16="http://schemas.microsoft.com/office/drawing/2014/main" id="{7AEA96F5-DF7E-4B3C-A374-C0943E312B16}"/>
              </a:ext>
            </a:extLst>
          </p:cNvPr>
          <p:cNvCxnSpPr/>
          <p:nvPr/>
        </p:nvCxnSpPr>
        <p:spPr>
          <a:xfrm>
            <a:off x="7380312" y="90872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61E17B13-48AD-48FD-A267-4D2436B5FB21}"/>
              </a:ext>
            </a:extLst>
          </p:cNvPr>
          <p:cNvSpPr txBox="1"/>
          <p:nvPr/>
        </p:nvSpPr>
        <p:spPr>
          <a:xfrm>
            <a:off x="3059832" y="43602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Podsvícení – bílé světlo</a:t>
            </a:r>
          </a:p>
        </p:txBody>
      </p:sp>
      <p:cxnSp>
        <p:nvCxnSpPr>
          <p:cNvPr id="34" name="Přímá spojnice se šipkou 33">
            <a:extLst>
              <a:ext uri="{FF2B5EF4-FFF2-40B4-BE49-F238E27FC236}">
                <a16:creationId xmlns:a16="http://schemas.microsoft.com/office/drawing/2014/main" id="{12385F9C-1DEC-4D09-8BCB-C0694313C636}"/>
              </a:ext>
            </a:extLst>
          </p:cNvPr>
          <p:cNvCxnSpPr/>
          <p:nvPr/>
        </p:nvCxnSpPr>
        <p:spPr>
          <a:xfrm flipH="1">
            <a:off x="1763688" y="4869160"/>
            <a:ext cx="144016" cy="1296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se šipkou 34">
            <a:extLst>
              <a:ext uri="{FF2B5EF4-FFF2-40B4-BE49-F238E27FC236}">
                <a16:creationId xmlns:a16="http://schemas.microsoft.com/office/drawing/2014/main" id="{6B1FBC64-FED2-4D10-A355-795A0DF7BBC2}"/>
              </a:ext>
            </a:extLst>
          </p:cNvPr>
          <p:cNvCxnSpPr/>
          <p:nvPr/>
        </p:nvCxnSpPr>
        <p:spPr>
          <a:xfrm flipH="1">
            <a:off x="1838126" y="5014209"/>
            <a:ext cx="144016" cy="1296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Přímá spojnice se šipkou 36">
            <a:extLst>
              <a:ext uri="{FF2B5EF4-FFF2-40B4-BE49-F238E27FC236}">
                <a16:creationId xmlns:a16="http://schemas.microsoft.com/office/drawing/2014/main" id="{E5357DE8-22E7-4B67-A665-C2E83F2857A2}"/>
              </a:ext>
            </a:extLst>
          </p:cNvPr>
          <p:cNvCxnSpPr/>
          <p:nvPr/>
        </p:nvCxnSpPr>
        <p:spPr>
          <a:xfrm>
            <a:off x="4283968" y="5014209"/>
            <a:ext cx="0" cy="1151095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se šipkou 37">
            <a:extLst>
              <a:ext uri="{FF2B5EF4-FFF2-40B4-BE49-F238E27FC236}">
                <a16:creationId xmlns:a16="http://schemas.microsoft.com/office/drawing/2014/main" id="{22A60D9B-62B2-4F1F-A205-CABEAF9C4382}"/>
              </a:ext>
            </a:extLst>
          </p:cNvPr>
          <p:cNvCxnSpPr/>
          <p:nvPr/>
        </p:nvCxnSpPr>
        <p:spPr>
          <a:xfrm>
            <a:off x="4382611" y="5086733"/>
            <a:ext cx="0" cy="1151095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Přímá spojnice se šipkou 39">
            <a:extLst>
              <a:ext uri="{FF2B5EF4-FFF2-40B4-BE49-F238E27FC236}">
                <a16:creationId xmlns:a16="http://schemas.microsoft.com/office/drawing/2014/main" id="{258932ED-9328-4535-A8DA-B8321B47A654}"/>
              </a:ext>
            </a:extLst>
          </p:cNvPr>
          <p:cNvCxnSpPr/>
          <p:nvPr/>
        </p:nvCxnSpPr>
        <p:spPr>
          <a:xfrm>
            <a:off x="6857279" y="4953612"/>
            <a:ext cx="144016" cy="1151095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Přímá spojnice se šipkou 41">
            <a:extLst>
              <a:ext uri="{FF2B5EF4-FFF2-40B4-BE49-F238E27FC236}">
                <a16:creationId xmlns:a16="http://schemas.microsoft.com/office/drawing/2014/main" id="{575AFE99-1D00-4561-BFC4-C3D9F750E937}"/>
              </a:ext>
            </a:extLst>
          </p:cNvPr>
          <p:cNvCxnSpPr/>
          <p:nvPr/>
        </p:nvCxnSpPr>
        <p:spPr>
          <a:xfrm>
            <a:off x="7001295" y="5050664"/>
            <a:ext cx="144016" cy="1151095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ovéPole 42">
            <a:extLst>
              <a:ext uri="{FF2B5EF4-FFF2-40B4-BE49-F238E27FC236}">
                <a16:creationId xmlns:a16="http://schemas.microsoft.com/office/drawing/2014/main" id="{30E87627-4D5E-46E9-8CCF-02A9C1312853}"/>
              </a:ext>
            </a:extLst>
          </p:cNvPr>
          <p:cNvSpPr txBox="1"/>
          <p:nvPr/>
        </p:nvSpPr>
        <p:spPr>
          <a:xfrm>
            <a:off x="3213714" y="6165304"/>
            <a:ext cx="233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Prochází pouze zelené fotony</a:t>
            </a:r>
          </a:p>
        </p:txBody>
      </p:sp>
      <p:sp>
        <p:nvSpPr>
          <p:cNvPr id="44" name="TextovéPole 43">
            <a:extLst>
              <a:ext uri="{FF2B5EF4-FFF2-40B4-BE49-F238E27FC236}">
                <a16:creationId xmlns:a16="http://schemas.microsoft.com/office/drawing/2014/main" id="{992797D6-A6CA-4107-B396-4100F7DA58B5}"/>
              </a:ext>
            </a:extLst>
          </p:cNvPr>
          <p:cNvSpPr txBox="1"/>
          <p:nvPr/>
        </p:nvSpPr>
        <p:spPr>
          <a:xfrm>
            <a:off x="720039" y="6201759"/>
            <a:ext cx="2520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Prochází pouze červené fotony</a:t>
            </a:r>
          </a:p>
        </p:txBody>
      </p:sp>
      <p:sp>
        <p:nvSpPr>
          <p:cNvPr id="45" name="TextovéPole 44">
            <a:extLst>
              <a:ext uri="{FF2B5EF4-FFF2-40B4-BE49-F238E27FC236}">
                <a16:creationId xmlns:a16="http://schemas.microsoft.com/office/drawing/2014/main" id="{3DB1BC49-645B-4D6C-8AFE-F969A4BCB137}"/>
              </a:ext>
            </a:extLst>
          </p:cNvPr>
          <p:cNvSpPr txBox="1"/>
          <p:nvPr/>
        </p:nvSpPr>
        <p:spPr>
          <a:xfrm>
            <a:off x="5994415" y="6165304"/>
            <a:ext cx="242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Prochází pouze modré fotony</a:t>
            </a:r>
          </a:p>
        </p:txBody>
      </p:sp>
      <p:sp>
        <p:nvSpPr>
          <p:cNvPr id="46" name="TextovéPole 45">
            <a:extLst>
              <a:ext uri="{FF2B5EF4-FFF2-40B4-BE49-F238E27FC236}">
                <a16:creationId xmlns:a16="http://schemas.microsoft.com/office/drawing/2014/main" id="{F8106544-7C47-410E-A56D-CA3D703873EE}"/>
              </a:ext>
            </a:extLst>
          </p:cNvPr>
          <p:cNvSpPr txBox="1"/>
          <p:nvPr/>
        </p:nvSpPr>
        <p:spPr>
          <a:xfrm>
            <a:off x="3995936" y="209220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Pixel</a:t>
            </a:r>
          </a:p>
        </p:txBody>
      </p:sp>
      <p:sp>
        <p:nvSpPr>
          <p:cNvPr id="47" name="TextovéPole 46">
            <a:extLst>
              <a:ext uri="{FF2B5EF4-FFF2-40B4-BE49-F238E27FC236}">
                <a16:creationId xmlns:a16="http://schemas.microsoft.com/office/drawing/2014/main" id="{CC272E5E-2D37-43DA-A8C7-927254B6D29D}"/>
              </a:ext>
            </a:extLst>
          </p:cNvPr>
          <p:cNvSpPr txBox="1"/>
          <p:nvPr/>
        </p:nvSpPr>
        <p:spPr>
          <a:xfrm>
            <a:off x="1761708" y="4681788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Barevný filtr</a:t>
            </a:r>
          </a:p>
        </p:txBody>
      </p:sp>
      <p:sp>
        <p:nvSpPr>
          <p:cNvPr id="48" name="TextovéPole 47">
            <a:extLst>
              <a:ext uri="{FF2B5EF4-FFF2-40B4-BE49-F238E27FC236}">
                <a16:creationId xmlns:a16="http://schemas.microsoft.com/office/drawing/2014/main" id="{BD28AE7E-C8A3-48FB-8DE7-6F74EF2D3DAF}"/>
              </a:ext>
            </a:extLst>
          </p:cNvPr>
          <p:cNvSpPr txBox="1"/>
          <p:nvPr/>
        </p:nvSpPr>
        <p:spPr>
          <a:xfrm>
            <a:off x="3820848" y="469465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Barevný filtr</a:t>
            </a:r>
          </a:p>
        </p:txBody>
      </p:sp>
      <p:sp>
        <p:nvSpPr>
          <p:cNvPr id="49" name="TextovéPole 48">
            <a:extLst>
              <a:ext uri="{FF2B5EF4-FFF2-40B4-BE49-F238E27FC236}">
                <a16:creationId xmlns:a16="http://schemas.microsoft.com/office/drawing/2014/main" id="{F493549E-F9D2-4990-894D-F0BB0E016CB9}"/>
              </a:ext>
            </a:extLst>
          </p:cNvPr>
          <p:cNvSpPr txBox="1"/>
          <p:nvPr/>
        </p:nvSpPr>
        <p:spPr>
          <a:xfrm>
            <a:off x="5934238" y="4676613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Barevný filtr</a:t>
            </a:r>
          </a:p>
        </p:txBody>
      </p:sp>
      <p:sp>
        <p:nvSpPr>
          <p:cNvPr id="50" name="TextovéPole 49">
            <a:extLst>
              <a:ext uri="{FF2B5EF4-FFF2-40B4-BE49-F238E27FC236}">
                <a16:creationId xmlns:a16="http://schemas.microsoft.com/office/drawing/2014/main" id="{F9D01C41-EA75-4B9A-961F-6B5E9EB69F1E}"/>
              </a:ext>
            </a:extLst>
          </p:cNvPr>
          <p:cNvSpPr txBox="1"/>
          <p:nvPr/>
        </p:nvSpPr>
        <p:spPr>
          <a:xfrm>
            <a:off x="1761708" y="3506524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Kapalné krystaly</a:t>
            </a:r>
          </a:p>
        </p:txBody>
      </p:sp>
      <p:sp>
        <p:nvSpPr>
          <p:cNvPr id="51" name="TextovéPole 50">
            <a:extLst>
              <a:ext uri="{FF2B5EF4-FFF2-40B4-BE49-F238E27FC236}">
                <a16:creationId xmlns:a16="http://schemas.microsoft.com/office/drawing/2014/main" id="{920F083B-543E-415A-97BB-BD5B933C1B57}"/>
              </a:ext>
            </a:extLst>
          </p:cNvPr>
          <p:cNvSpPr txBox="1"/>
          <p:nvPr/>
        </p:nvSpPr>
        <p:spPr>
          <a:xfrm>
            <a:off x="3759199" y="350080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Kapalné krystaly</a:t>
            </a:r>
          </a:p>
        </p:txBody>
      </p:sp>
      <p:sp>
        <p:nvSpPr>
          <p:cNvPr id="52" name="TextovéPole 51">
            <a:extLst>
              <a:ext uri="{FF2B5EF4-FFF2-40B4-BE49-F238E27FC236}">
                <a16:creationId xmlns:a16="http://schemas.microsoft.com/office/drawing/2014/main" id="{A20149A2-6902-436C-8F05-B795637E2CB7}"/>
              </a:ext>
            </a:extLst>
          </p:cNvPr>
          <p:cNvSpPr txBox="1"/>
          <p:nvPr/>
        </p:nvSpPr>
        <p:spPr>
          <a:xfrm>
            <a:off x="5903166" y="350080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Kapalné krystaly</a:t>
            </a:r>
          </a:p>
        </p:txBody>
      </p:sp>
      <p:cxnSp>
        <p:nvCxnSpPr>
          <p:cNvPr id="54" name="Přímá spojnice se šipkou 53">
            <a:extLst>
              <a:ext uri="{FF2B5EF4-FFF2-40B4-BE49-F238E27FC236}">
                <a16:creationId xmlns:a16="http://schemas.microsoft.com/office/drawing/2014/main" id="{579B967E-E8C3-4E9E-BAC4-44BD9E7826A1}"/>
              </a:ext>
            </a:extLst>
          </p:cNvPr>
          <p:cNvCxnSpPr/>
          <p:nvPr/>
        </p:nvCxnSpPr>
        <p:spPr>
          <a:xfrm>
            <a:off x="1907704" y="2461538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Přímá spojnice se šipkou 54">
            <a:extLst>
              <a:ext uri="{FF2B5EF4-FFF2-40B4-BE49-F238E27FC236}">
                <a16:creationId xmlns:a16="http://schemas.microsoft.com/office/drawing/2014/main" id="{5A2950C1-9849-43C2-924C-A7321BA66461}"/>
              </a:ext>
            </a:extLst>
          </p:cNvPr>
          <p:cNvCxnSpPr/>
          <p:nvPr/>
        </p:nvCxnSpPr>
        <p:spPr>
          <a:xfrm>
            <a:off x="2267744" y="2461538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Přímá spojnice se šipkou 55">
            <a:extLst>
              <a:ext uri="{FF2B5EF4-FFF2-40B4-BE49-F238E27FC236}">
                <a16:creationId xmlns:a16="http://schemas.microsoft.com/office/drawing/2014/main" id="{BA66712D-1ADA-4036-924B-D778C36D5FE4}"/>
              </a:ext>
            </a:extLst>
          </p:cNvPr>
          <p:cNvCxnSpPr/>
          <p:nvPr/>
        </p:nvCxnSpPr>
        <p:spPr>
          <a:xfrm>
            <a:off x="2627784" y="2461538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Přímá spojnice se šipkou 56">
            <a:extLst>
              <a:ext uri="{FF2B5EF4-FFF2-40B4-BE49-F238E27FC236}">
                <a16:creationId xmlns:a16="http://schemas.microsoft.com/office/drawing/2014/main" id="{09B9617A-47C3-44B7-85C1-2F82005E1963}"/>
              </a:ext>
            </a:extLst>
          </p:cNvPr>
          <p:cNvCxnSpPr/>
          <p:nvPr/>
        </p:nvCxnSpPr>
        <p:spPr>
          <a:xfrm>
            <a:off x="1925944" y="3799202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Přímá spojnice se šipkou 57">
            <a:extLst>
              <a:ext uri="{FF2B5EF4-FFF2-40B4-BE49-F238E27FC236}">
                <a16:creationId xmlns:a16="http://schemas.microsoft.com/office/drawing/2014/main" id="{64DF3D14-4998-45A5-968A-ECDBDEDBC23D}"/>
              </a:ext>
            </a:extLst>
          </p:cNvPr>
          <p:cNvCxnSpPr/>
          <p:nvPr/>
        </p:nvCxnSpPr>
        <p:spPr>
          <a:xfrm>
            <a:off x="2285984" y="3799202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Přímá spojnice se šipkou 58">
            <a:extLst>
              <a:ext uri="{FF2B5EF4-FFF2-40B4-BE49-F238E27FC236}">
                <a16:creationId xmlns:a16="http://schemas.microsoft.com/office/drawing/2014/main" id="{3C0C0F68-E813-4E3D-8169-BA6A67849878}"/>
              </a:ext>
            </a:extLst>
          </p:cNvPr>
          <p:cNvCxnSpPr/>
          <p:nvPr/>
        </p:nvCxnSpPr>
        <p:spPr>
          <a:xfrm>
            <a:off x="2646024" y="3799202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Přímá spojnice se šipkou 59">
            <a:extLst>
              <a:ext uri="{FF2B5EF4-FFF2-40B4-BE49-F238E27FC236}">
                <a16:creationId xmlns:a16="http://schemas.microsoft.com/office/drawing/2014/main" id="{7724ABAF-B999-4633-BDDA-293867C8A7BC}"/>
              </a:ext>
            </a:extLst>
          </p:cNvPr>
          <p:cNvCxnSpPr/>
          <p:nvPr/>
        </p:nvCxnSpPr>
        <p:spPr>
          <a:xfrm>
            <a:off x="4022571" y="2495918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Přímá spojnice se šipkou 60">
            <a:extLst>
              <a:ext uri="{FF2B5EF4-FFF2-40B4-BE49-F238E27FC236}">
                <a16:creationId xmlns:a16="http://schemas.microsoft.com/office/drawing/2014/main" id="{558680BA-FC4D-42CA-9976-9F7631426AFE}"/>
              </a:ext>
            </a:extLst>
          </p:cNvPr>
          <p:cNvCxnSpPr/>
          <p:nvPr/>
        </p:nvCxnSpPr>
        <p:spPr>
          <a:xfrm>
            <a:off x="4382611" y="2495918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Přímá spojnice se šipkou 61">
            <a:extLst>
              <a:ext uri="{FF2B5EF4-FFF2-40B4-BE49-F238E27FC236}">
                <a16:creationId xmlns:a16="http://schemas.microsoft.com/office/drawing/2014/main" id="{B6BCF61A-D780-48F6-B916-1C4A61BD5C79}"/>
              </a:ext>
            </a:extLst>
          </p:cNvPr>
          <p:cNvCxnSpPr/>
          <p:nvPr/>
        </p:nvCxnSpPr>
        <p:spPr>
          <a:xfrm>
            <a:off x="4742651" y="2495918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Přímá spojnice se šipkou 62">
            <a:extLst>
              <a:ext uri="{FF2B5EF4-FFF2-40B4-BE49-F238E27FC236}">
                <a16:creationId xmlns:a16="http://schemas.microsoft.com/office/drawing/2014/main" id="{D94B4767-EA6A-477D-80AF-40F579D140EE}"/>
              </a:ext>
            </a:extLst>
          </p:cNvPr>
          <p:cNvCxnSpPr/>
          <p:nvPr/>
        </p:nvCxnSpPr>
        <p:spPr>
          <a:xfrm>
            <a:off x="6156176" y="2533546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Přímá spojnice se šipkou 63">
            <a:extLst>
              <a:ext uri="{FF2B5EF4-FFF2-40B4-BE49-F238E27FC236}">
                <a16:creationId xmlns:a16="http://schemas.microsoft.com/office/drawing/2014/main" id="{16AB5C3F-C413-4C49-B7B7-30142F55F44D}"/>
              </a:ext>
            </a:extLst>
          </p:cNvPr>
          <p:cNvCxnSpPr/>
          <p:nvPr/>
        </p:nvCxnSpPr>
        <p:spPr>
          <a:xfrm>
            <a:off x="6516216" y="2533546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Přímá spojnice se šipkou 64">
            <a:extLst>
              <a:ext uri="{FF2B5EF4-FFF2-40B4-BE49-F238E27FC236}">
                <a16:creationId xmlns:a16="http://schemas.microsoft.com/office/drawing/2014/main" id="{011FA796-BC5D-46FA-B085-E711159BBD36}"/>
              </a:ext>
            </a:extLst>
          </p:cNvPr>
          <p:cNvCxnSpPr/>
          <p:nvPr/>
        </p:nvCxnSpPr>
        <p:spPr>
          <a:xfrm>
            <a:off x="6876256" y="2533546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Přímá spojnice se šipkou 65">
            <a:extLst>
              <a:ext uri="{FF2B5EF4-FFF2-40B4-BE49-F238E27FC236}">
                <a16:creationId xmlns:a16="http://schemas.microsoft.com/office/drawing/2014/main" id="{B0046127-6500-4F20-A67D-3A19750C16FF}"/>
              </a:ext>
            </a:extLst>
          </p:cNvPr>
          <p:cNvCxnSpPr/>
          <p:nvPr/>
        </p:nvCxnSpPr>
        <p:spPr>
          <a:xfrm>
            <a:off x="4022571" y="3799202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Přímá spojnice se šipkou 66">
            <a:extLst>
              <a:ext uri="{FF2B5EF4-FFF2-40B4-BE49-F238E27FC236}">
                <a16:creationId xmlns:a16="http://schemas.microsoft.com/office/drawing/2014/main" id="{2B7BCA1F-220D-42C8-BD9D-4ADFC4196DAE}"/>
              </a:ext>
            </a:extLst>
          </p:cNvPr>
          <p:cNvCxnSpPr/>
          <p:nvPr/>
        </p:nvCxnSpPr>
        <p:spPr>
          <a:xfrm>
            <a:off x="4382611" y="3799202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Přímá spojnice se šipkou 67">
            <a:extLst>
              <a:ext uri="{FF2B5EF4-FFF2-40B4-BE49-F238E27FC236}">
                <a16:creationId xmlns:a16="http://schemas.microsoft.com/office/drawing/2014/main" id="{A2FBED6E-6145-4F35-A391-9B8C8FC17459}"/>
              </a:ext>
            </a:extLst>
          </p:cNvPr>
          <p:cNvCxnSpPr/>
          <p:nvPr/>
        </p:nvCxnSpPr>
        <p:spPr>
          <a:xfrm>
            <a:off x="4742651" y="3799202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Přímá spojnice se šipkou 68">
            <a:extLst>
              <a:ext uri="{FF2B5EF4-FFF2-40B4-BE49-F238E27FC236}">
                <a16:creationId xmlns:a16="http://schemas.microsoft.com/office/drawing/2014/main" id="{4DC3CEF7-E4E0-4792-9108-25A52E8CAC2F}"/>
              </a:ext>
            </a:extLst>
          </p:cNvPr>
          <p:cNvCxnSpPr/>
          <p:nvPr/>
        </p:nvCxnSpPr>
        <p:spPr>
          <a:xfrm>
            <a:off x="6167012" y="3781159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Přímá spojnice se šipkou 69">
            <a:extLst>
              <a:ext uri="{FF2B5EF4-FFF2-40B4-BE49-F238E27FC236}">
                <a16:creationId xmlns:a16="http://schemas.microsoft.com/office/drawing/2014/main" id="{27D7F9E6-46DA-40F2-90A0-EDE5DCF1A77D}"/>
              </a:ext>
            </a:extLst>
          </p:cNvPr>
          <p:cNvCxnSpPr/>
          <p:nvPr/>
        </p:nvCxnSpPr>
        <p:spPr>
          <a:xfrm>
            <a:off x="6527052" y="3781159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Přímá spojnice se šipkou 70">
            <a:extLst>
              <a:ext uri="{FF2B5EF4-FFF2-40B4-BE49-F238E27FC236}">
                <a16:creationId xmlns:a16="http://schemas.microsoft.com/office/drawing/2014/main" id="{12927CAC-CC0F-493D-A9E6-84666DF94A68}"/>
              </a:ext>
            </a:extLst>
          </p:cNvPr>
          <p:cNvCxnSpPr/>
          <p:nvPr/>
        </p:nvCxnSpPr>
        <p:spPr>
          <a:xfrm>
            <a:off x="6887092" y="3781159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ovéPole 71">
            <a:extLst>
              <a:ext uri="{FF2B5EF4-FFF2-40B4-BE49-F238E27FC236}">
                <a16:creationId xmlns:a16="http://schemas.microsoft.com/office/drawing/2014/main" id="{53104EF2-EA6A-472B-8853-F4BAA8C29250}"/>
              </a:ext>
            </a:extLst>
          </p:cNvPr>
          <p:cNvSpPr txBox="1"/>
          <p:nvPr/>
        </p:nvSpPr>
        <p:spPr>
          <a:xfrm>
            <a:off x="1870935" y="2184539"/>
            <a:ext cx="114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Bílé světlo</a:t>
            </a:r>
          </a:p>
        </p:txBody>
      </p:sp>
    </p:spTree>
    <p:extLst>
      <p:ext uri="{BB962C8B-B14F-4D97-AF65-F5344CB8AC3E}">
        <p14:creationId xmlns:p14="http://schemas.microsoft.com/office/powerpoint/2010/main" val="15382070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37B2556A-DE3F-4E2D-A3F5-821FB7990823}"/>
              </a:ext>
            </a:extLst>
          </p:cNvPr>
          <p:cNvSpPr/>
          <p:nvPr/>
        </p:nvSpPr>
        <p:spPr>
          <a:xfrm>
            <a:off x="1331640" y="4149080"/>
            <a:ext cx="2088232" cy="7920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D3189EFA-A55A-43CF-9E42-02A26438D58E}"/>
              </a:ext>
            </a:extLst>
          </p:cNvPr>
          <p:cNvSpPr/>
          <p:nvPr/>
        </p:nvSpPr>
        <p:spPr>
          <a:xfrm>
            <a:off x="3429736" y="4149080"/>
            <a:ext cx="2088232" cy="792088"/>
          </a:xfrm>
          <a:prstGeom prst="rect">
            <a:avLst/>
          </a:prstGeom>
          <a:solidFill>
            <a:srgbClr val="00F26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4F1693BC-3771-4FF2-B6BF-18A082B546F9}"/>
              </a:ext>
            </a:extLst>
          </p:cNvPr>
          <p:cNvSpPr/>
          <p:nvPr/>
        </p:nvSpPr>
        <p:spPr>
          <a:xfrm>
            <a:off x="5497259" y="4149080"/>
            <a:ext cx="2059623" cy="792088"/>
          </a:xfrm>
          <a:prstGeom prst="rect">
            <a:avLst/>
          </a:prstGeom>
          <a:solidFill>
            <a:srgbClr val="311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C9CA6B1-9558-4733-B47C-E3D282691518}"/>
              </a:ext>
            </a:extLst>
          </p:cNvPr>
          <p:cNvSpPr/>
          <p:nvPr/>
        </p:nvSpPr>
        <p:spPr>
          <a:xfrm>
            <a:off x="1331640" y="2420888"/>
            <a:ext cx="2076396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B291A5B4-9114-4960-943A-EFBD94DFAD1C}"/>
              </a:ext>
            </a:extLst>
          </p:cNvPr>
          <p:cNvSpPr/>
          <p:nvPr/>
        </p:nvSpPr>
        <p:spPr>
          <a:xfrm>
            <a:off x="3419872" y="2420888"/>
            <a:ext cx="2076396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40DD7922-9C0A-4608-BB56-B7C346DA6C62}"/>
              </a:ext>
            </a:extLst>
          </p:cNvPr>
          <p:cNvSpPr/>
          <p:nvPr/>
        </p:nvSpPr>
        <p:spPr>
          <a:xfrm>
            <a:off x="5490350" y="2420888"/>
            <a:ext cx="2076396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E4DDB524-ED18-43B5-9AEC-FFEE7DAA09B2}"/>
              </a:ext>
            </a:extLst>
          </p:cNvPr>
          <p:cNvCxnSpPr/>
          <p:nvPr/>
        </p:nvCxnSpPr>
        <p:spPr>
          <a:xfrm>
            <a:off x="1619672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se šipkou 11">
            <a:extLst>
              <a:ext uri="{FF2B5EF4-FFF2-40B4-BE49-F238E27FC236}">
                <a16:creationId xmlns:a16="http://schemas.microsoft.com/office/drawing/2014/main" id="{69A83E7F-4DF9-48C9-A58A-D2DFA908B08B}"/>
              </a:ext>
            </a:extLst>
          </p:cNvPr>
          <p:cNvCxnSpPr/>
          <p:nvPr/>
        </p:nvCxnSpPr>
        <p:spPr>
          <a:xfrm>
            <a:off x="1907704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DAD7A536-4F10-46C3-866F-29E5BF0E8806}"/>
              </a:ext>
            </a:extLst>
          </p:cNvPr>
          <p:cNvCxnSpPr/>
          <p:nvPr/>
        </p:nvCxnSpPr>
        <p:spPr>
          <a:xfrm>
            <a:off x="2195736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se šipkou 13">
            <a:extLst>
              <a:ext uri="{FF2B5EF4-FFF2-40B4-BE49-F238E27FC236}">
                <a16:creationId xmlns:a16="http://schemas.microsoft.com/office/drawing/2014/main" id="{F7A0DC02-4C86-48DC-A5F2-B1F4927E0007}"/>
              </a:ext>
            </a:extLst>
          </p:cNvPr>
          <p:cNvCxnSpPr/>
          <p:nvPr/>
        </p:nvCxnSpPr>
        <p:spPr>
          <a:xfrm>
            <a:off x="2483768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C64F9241-954F-490F-A723-6A26E49A0D77}"/>
              </a:ext>
            </a:extLst>
          </p:cNvPr>
          <p:cNvCxnSpPr/>
          <p:nvPr/>
        </p:nvCxnSpPr>
        <p:spPr>
          <a:xfrm>
            <a:off x="2771800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92684B4C-3D2C-4354-8C69-6A2E89F8B440}"/>
              </a:ext>
            </a:extLst>
          </p:cNvPr>
          <p:cNvCxnSpPr/>
          <p:nvPr/>
        </p:nvCxnSpPr>
        <p:spPr>
          <a:xfrm>
            <a:off x="3059832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E3B422BE-2B58-4861-B39F-992EACA48224}"/>
              </a:ext>
            </a:extLst>
          </p:cNvPr>
          <p:cNvCxnSpPr/>
          <p:nvPr/>
        </p:nvCxnSpPr>
        <p:spPr>
          <a:xfrm>
            <a:off x="3347864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E2565D56-6087-4310-AF5F-9A65568756CF}"/>
              </a:ext>
            </a:extLst>
          </p:cNvPr>
          <p:cNvCxnSpPr/>
          <p:nvPr/>
        </p:nvCxnSpPr>
        <p:spPr>
          <a:xfrm>
            <a:off x="3635896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6D8D84CF-00A4-4476-BA31-1C55E4BE57CC}"/>
              </a:ext>
            </a:extLst>
          </p:cNvPr>
          <p:cNvCxnSpPr/>
          <p:nvPr/>
        </p:nvCxnSpPr>
        <p:spPr>
          <a:xfrm>
            <a:off x="3923928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FFF53301-0E5A-4FDC-943E-790B1316300C}"/>
              </a:ext>
            </a:extLst>
          </p:cNvPr>
          <p:cNvCxnSpPr/>
          <p:nvPr/>
        </p:nvCxnSpPr>
        <p:spPr>
          <a:xfrm>
            <a:off x="4211960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4334785B-F704-4BA2-A4BF-DAAADF8B8F8C}"/>
              </a:ext>
            </a:extLst>
          </p:cNvPr>
          <p:cNvCxnSpPr/>
          <p:nvPr/>
        </p:nvCxnSpPr>
        <p:spPr>
          <a:xfrm>
            <a:off x="4499992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079BFA80-7B91-423E-B01D-7BF550B2770F}"/>
              </a:ext>
            </a:extLst>
          </p:cNvPr>
          <p:cNvCxnSpPr/>
          <p:nvPr/>
        </p:nvCxnSpPr>
        <p:spPr>
          <a:xfrm>
            <a:off x="4788024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4582BE73-A90D-4AEF-BECF-6F43AA898A59}"/>
              </a:ext>
            </a:extLst>
          </p:cNvPr>
          <p:cNvCxnSpPr/>
          <p:nvPr/>
        </p:nvCxnSpPr>
        <p:spPr>
          <a:xfrm>
            <a:off x="5076056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78B20762-3A48-45D3-9EC1-CCAB779024F2}"/>
              </a:ext>
            </a:extLst>
          </p:cNvPr>
          <p:cNvCxnSpPr/>
          <p:nvPr/>
        </p:nvCxnSpPr>
        <p:spPr>
          <a:xfrm>
            <a:off x="5364088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E8061571-7014-492B-8AE5-56741EEE3E0C}"/>
              </a:ext>
            </a:extLst>
          </p:cNvPr>
          <p:cNvCxnSpPr/>
          <p:nvPr/>
        </p:nvCxnSpPr>
        <p:spPr>
          <a:xfrm>
            <a:off x="5652120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B6E269DC-5C1A-44FE-B1EB-C47BE1F37CDA}"/>
              </a:ext>
            </a:extLst>
          </p:cNvPr>
          <p:cNvCxnSpPr/>
          <p:nvPr/>
        </p:nvCxnSpPr>
        <p:spPr>
          <a:xfrm>
            <a:off x="5940152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88412745-951F-4B85-8B0E-5FB6C51D70B4}"/>
              </a:ext>
            </a:extLst>
          </p:cNvPr>
          <p:cNvCxnSpPr/>
          <p:nvPr/>
        </p:nvCxnSpPr>
        <p:spPr>
          <a:xfrm>
            <a:off x="6228184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se šipkou 27">
            <a:extLst>
              <a:ext uri="{FF2B5EF4-FFF2-40B4-BE49-F238E27FC236}">
                <a16:creationId xmlns:a16="http://schemas.microsoft.com/office/drawing/2014/main" id="{22FF667D-61B9-44F6-A26E-84460934941E}"/>
              </a:ext>
            </a:extLst>
          </p:cNvPr>
          <p:cNvCxnSpPr/>
          <p:nvPr/>
        </p:nvCxnSpPr>
        <p:spPr>
          <a:xfrm>
            <a:off x="6516216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65FD9CBA-7621-43DB-B2BE-6318F614CABA}"/>
              </a:ext>
            </a:extLst>
          </p:cNvPr>
          <p:cNvCxnSpPr/>
          <p:nvPr/>
        </p:nvCxnSpPr>
        <p:spPr>
          <a:xfrm>
            <a:off x="6804248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se šipkou 29">
            <a:extLst>
              <a:ext uri="{FF2B5EF4-FFF2-40B4-BE49-F238E27FC236}">
                <a16:creationId xmlns:a16="http://schemas.microsoft.com/office/drawing/2014/main" id="{08C7146B-8E09-4FA1-9DFE-F24FFE7B2080}"/>
              </a:ext>
            </a:extLst>
          </p:cNvPr>
          <p:cNvCxnSpPr/>
          <p:nvPr/>
        </p:nvCxnSpPr>
        <p:spPr>
          <a:xfrm>
            <a:off x="7092280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se šipkou 30">
            <a:extLst>
              <a:ext uri="{FF2B5EF4-FFF2-40B4-BE49-F238E27FC236}">
                <a16:creationId xmlns:a16="http://schemas.microsoft.com/office/drawing/2014/main" id="{7AEA96F5-DF7E-4B3C-A374-C0943E312B16}"/>
              </a:ext>
            </a:extLst>
          </p:cNvPr>
          <p:cNvCxnSpPr/>
          <p:nvPr/>
        </p:nvCxnSpPr>
        <p:spPr>
          <a:xfrm>
            <a:off x="7380312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61E17B13-48AD-48FD-A267-4D2436B5FB21}"/>
              </a:ext>
            </a:extLst>
          </p:cNvPr>
          <p:cNvSpPr txBox="1"/>
          <p:nvPr/>
        </p:nvSpPr>
        <p:spPr>
          <a:xfrm>
            <a:off x="3059832" y="14799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Podsvícení – bílé světlo</a:t>
            </a:r>
          </a:p>
        </p:txBody>
      </p:sp>
      <p:cxnSp>
        <p:nvCxnSpPr>
          <p:cNvPr id="34" name="Přímá spojnice se šipkou 33">
            <a:extLst>
              <a:ext uri="{FF2B5EF4-FFF2-40B4-BE49-F238E27FC236}">
                <a16:creationId xmlns:a16="http://schemas.microsoft.com/office/drawing/2014/main" id="{12385F9C-1DEC-4D09-8BCB-C0694313C636}"/>
              </a:ext>
            </a:extLst>
          </p:cNvPr>
          <p:cNvCxnSpPr/>
          <p:nvPr/>
        </p:nvCxnSpPr>
        <p:spPr>
          <a:xfrm flipH="1">
            <a:off x="1763688" y="4581128"/>
            <a:ext cx="144016" cy="1296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se šipkou 34">
            <a:extLst>
              <a:ext uri="{FF2B5EF4-FFF2-40B4-BE49-F238E27FC236}">
                <a16:creationId xmlns:a16="http://schemas.microsoft.com/office/drawing/2014/main" id="{6B1FBC64-FED2-4D10-A355-795A0DF7BBC2}"/>
              </a:ext>
            </a:extLst>
          </p:cNvPr>
          <p:cNvCxnSpPr/>
          <p:nvPr/>
        </p:nvCxnSpPr>
        <p:spPr>
          <a:xfrm flipH="1">
            <a:off x="1838126" y="4726177"/>
            <a:ext cx="144016" cy="1296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Přímá spojnice se šipkou 36">
            <a:extLst>
              <a:ext uri="{FF2B5EF4-FFF2-40B4-BE49-F238E27FC236}">
                <a16:creationId xmlns:a16="http://schemas.microsoft.com/office/drawing/2014/main" id="{E5357DE8-22E7-4B67-A665-C2E83F2857A2}"/>
              </a:ext>
            </a:extLst>
          </p:cNvPr>
          <p:cNvCxnSpPr/>
          <p:nvPr/>
        </p:nvCxnSpPr>
        <p:spPr>
          <a:xfrm>
            <a:off x="4283968" y="4726177"/>
            <a:ext cx="0" cy="1151095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se šipkou 37">
            <a:extLst>
              <a:ext uri="{FF2B5EF4-FFF2-40B4-BE49-F238E27FC236}">
                <a16:creationId xmlns:a16="http://schemas.microsoft.com/office/drawing/2014/main" id="{22A60D9B-62B2-4F1F-A205-CABEAF9C4382}"/>
              </a:ext>
            </a:extLst>
          </p:cNvPr>
          <p:cNvCxnSpPr/>
          <p:nvPr/>
        </p:nvCxnSpPr>
        <p:spPr>
          <a:xfrm>
            <a:off x="4382611" y="4798701"/>
            <a:ext cx="0" cy="1151095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Přímá spojnice se šipkou 39">
            <a:extLst>
              <a:ext uri="{FF2B5EF4-FFF2-40B4-BE49-F238E27FC236}">
                <a16:creationId xmlns:a16="http://schemas.microsoft.com/office/drawing/2014/main" id="{258932ED-9328-4535-A8DA-B8321B47A654}"/>
              </a:ext>
            </a:extLst>
          </p:cNvPr>
          <p:cNvCxnSpPr/>
          <p:nvPr/>
        </p:nvCxnSpPr>
        <p:spPr>
          <a:xfrm>
            <a:off x="6857279" y="4665580"/>
            <a:ext cx="144016" cy="1151095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Přímá spojnice se šipkou 41">
            <a:extLst>
              <a:ext uri="{FF2B5EF4-FFF2-40B4-BE49-F238E27FC236}">
                <a16:creationId xmlns:a16="http://schemas.microsoft.com/office/drawing/2014/main" id="{575AFE99-1D00-4561-BFC4-C3D9F750E937}"/>
              </a:ext>
            </a:extLst>
          </p:cNvPr>
          <p:cNvCxnSpPr/>
          <p:nvPr/>
        </p:nvCxnSpPr>
        <p:spPr>
          <a:xfrm>
            <a:off x="7001295" y="4762632"/>
            <a:ext cx="144016" cy="1151095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ovéPole 45">
            <a:extLst>
              <a:ext uri="{FF2B5EF4-FFF2-40B4-BE49-F238E27FC236}">
                <a16:creationId xmlns:a16="http://schemas.microsoft.com/office/drawing/2014/main" id="{F8106544-7C47-410E-A56D-CA3D703873EE}"/>
              </a:ext>
            </a:extLst>
          </p:cNvPr>
          <p:cNvSpPr txBox="1"/>
          <p:nvPr/>
        </p:nvSpPr>
        <p:spPr>
          <a:xfrm>
            <a:off x="3995936" y="180417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Pixel</a:t>
            </a:r>
          </a:p>
        </p:txBody>
      </p:sp>
      <p:sp>
        <p:nvSpPr>
          <p:cNvPr id="47" name="TextovéPole 46">
            <a:extLst>
              <a:ext uri="{FF2B5EF4-FFF2-40B4-BE49-F238E27FC236}">
                <a16:creationId xmlns:a16="http://schemas.microsoft.com/office/drawing/2014/main" id="{CC272E5E-2D37-43DA-A8C7-927254B6D29D}"/>
              </a:ext>
            </a:extLst>
          </p:cNvPr>
          <p:cNvSpPr txBox="1"/>
          <p:nvPr/>
        </p:nvSpPr>
        <p:spPr>
          <a:xfrm>
            <a:off x="1761708" y="439375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Barevný filtr</a:t>
            </a:r>
          </a:p>
        </p:txBody>
      </p:sp>
      <p:sp>
        <p:nvSpPr>
          <p:cNvPr id="48" name="TextovéPole 47">
            <a:extLst>
              <a:ext uri="{FF2B5EF4-FFF2-40B4-BE49-F238E27FC236}">
                <a16:creationId xmlns:a16="http://schemas.microsoft.com/office/drawing/2014/main" id="{BD28AE7E-C8A3-48FB-8DE7-6F74EF2D3DAF}"/>
              </a:ext>
            </a:extLst>
          </p:cNvPr>
          <p:cNvSpPr txBox="1"/>
          <p:nvPr/>
        </p:nvSpPr>
        <p:spPr>
          <a:xfrm>
            <a:off x="3820848" y="4406624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Barevný filtr</a:t>
            </a:r>
          </a:p>
        </p:txBody>
      </p:sp>
      <p:sp>
        <p:nvSpPr>
          <p:cNvPr id="49" name="TextovéPole 48">
            <a:extLst>
              <a:ext uri="{FF2B5EF4-FFF2-40B4-BE49-F238E27FC236}">
                <a16:creationId xmlns:a16="http://schemas.microsoft.com/office/drawing/2014/main" id="{F493549E-F9D2-4990-894D-F0BB0E016CB9}"/>
              </a:ext>
            </a:extLst>
          </p:cNvPr>
          <p:cNvSpPr txBox="1"/>
          <p:nvPr/>
        </p:nvSpPr>
        <p:spPr>
          <a:xfrm>
            <a:off x="5934238" y="4388581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Barevný filtr</a:t>
            </a:r>
          </a:p>
        </p:txBody>
      </p:sp>
      <p:sp>
        <p:nvSpPr>
          <p:cNvPr id="50" name="TextovéPole 49">
            <a:extLst>
              <a:ext uri="{FF2B5EF4-FFF2-40B4-BE49-F238E27FC236}">
                <a16:creationId xmlns:a16="http://schemas.microsoft.com/office/drawing/2014/main" id="{F9D01C41-EA75-4B9A-961F-6B5E9EB69F1E}"/>
              </a:ext>
            </a:extLst>
          </p:cNvPr>
          <p:cNvSpPr txBox="1"/>
          <p:nvPr/>
        </p:nvSpPr>
        <p:spPr>
          <a:xfrm>
            <a:off x="1761708" y="3218492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Kapalné krystaly</a:t>
            </a:r>
          </a:p>
        </p:txBody>
      </p:sp>
      <p:sp>
        <p:nvSpPr>
          <p:cNvPr id="51" name="TextovéPole 50">
            <a:extLst>
              <a:ext uri="{FF2B5EF4-FFF2-40B4-BE49-F238E27FC236}">
                <a16:creationId xmlns:a16="http://schemas.microsoft.com/office/drawing/2014/main" id="{920F083B-543E-415A-97BB-BD5B933C1B57}"/>
              </a:ext>
            </a:extLst>
          </p:cNvPr>
          <p:cNvSpPr txBox="1"/>
          <p:nvPr/>
        </p:nvSpPr>
        <p:spPr>
          <a:xfrm>
            <a:off x="3759199" y="3212775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Kapalné krystaly</a:t>
            </a:r>
          </a:p>
        </p:txBody>
      </p:sp>
      <p:sp>
        <p:nvSpPr>
          <p:cNvPr id="52" name="TextovéPole 51">
            <a:extLst>
              <a:ext uri="{FF2B5EF4-FFF2-40B4-BE49-F238E27FC236}">
                <a16:creationId xmlns:a16="http://schemas.microsoft.com/office/drawing/2014/main" id="{A20149A2-6902-436C-8F05-B795637E2CB7}"/>
              </a:ext>
            </a:extLst>
          </p:cNvPr>
          <p:cNvSpPr txBox="1"/>
          <p:nvPr/>
        </p:nvSpPr>
        <p:spPr>
          <a:xfrm>
            <a:off x="5903166" y="3212774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Kapalné krystaly</a:t>
            </a:r>
          </a:p>
        </p:txBody>
      </p:sp>
      <p:cxnSp>
        <p:nvCxnSpPr>
          <p:cNvPr id="54" name="Přímá spojnice se šipkou 53">
            <a:extLst>
              <a:ext uri="{FF2B5EF4-FFF2-40B4-BE49-F238E27FC236}">
                <a16:creationId xmlns:a16="http://schemas.microsoft.com/office/drawing/2014/main" id="{579B967E-E8C3-4E9E-BAC4-44BD9E7826A1}"/>
              </a:ext>
            </a:extLst>
          </p:cNvPr>
          <p:cNvCxnSpPr/>
          <p:nvPr/>
        </p:nvCxnSpPr>
        <p:spPr>
          <a:xfrm>
            <a:off x="1907704" y="2173506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Přímá spojnice se šipkou 54">
            <a:extLst>
              <a:ext uri="{FF2B5EF4-FFF2-40B4-BE49-F238E27FC236}">
                <a16:creationId xmlns:a16="http://schemas.microsoft.com/office/drawing/2014/main" id="{5A2950C1-9849-43C2-924C-A7321BA66461}"/>
              </a:ext>
            </a:extLst>
          </p:cNvPr>
          <p:cNvCxnSpPr/>
          <p:nvPr/>
        </p:nvCxnSpPr>
        <p:spPr>
          <a:xfrm>
            <a:off x="2267744" y="2173506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Přímá spojnice se šipkou 55">
            <a:extLst>
              <a:ext uri="{FF2B5EF4-FFF2-40B4-BE49-F238E27FC236}">
                <a16:creationId xmlns:a16="http://schemas.microsoft.com/office/drawing/2014/main" id="{BA66712D-1ADA-4036-924B-D778C36D5FE4}"/>
              </a:ext>
            </a:extLst>
          </p:cNvPr>
          <p:cNvCxnSpPr/>
          <p:nvPr/>
        </p:nvCxnSpPr>
        <p:spPr>
          <a:xfrm>
            <a:off x="2627784" y="2173506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Přímá spojnice se šipkou 56">
            <a:extLst>
              <a:ext uri="{FF2B5EF4-FFF2-40B4-BE49-F238E27FC236}">
                <a16:creationId xmlns:a16="http://schemas.microsoft.com/office/drawing/2014/main" id="{09B9617A-47C3-44B7-85C1-2F82005E1963}"/>
              </a:ext>
            </a:extLst>
          </p:cNvPr>
          <p:cNvCxnSpPr/>
          <p:nvPr/>
        </p:nvCxnSpPr>
        <p:spPr>
          <a:xfrm>
            <a:off x="1925944" y="3511170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Přímá spojnice se šipkou 57">
            <a:extLst>
              <a:ext uri="{FF2B5EF4-FFF2-40B4-BE49-F238E27FC236}">
                <a16:creationId xmlns:a16="http://schemas.microsoft.com/office/drawing/2014/main" id="{64DF3D14-4998-45A5-968A-ECDBDEDBC23D}"/>
              </a:ext>
            </a:extLst>
          </p:cNvPr>
          <p:cNvCxnSpPr/>
          <p:nvPr/>
        </p:nvCxnSpPr>
        <p:spPr>
          <a:xfrm>
            <a:off x="2285984" y="3511170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Přímá spojnice se šipkou 58">
            <a:extLst>
              <a:ext uri="{FF2B5EF4-FFF2-40B4-BE49-F238E27FC236}">
                <a16:creationId xmlns:a16="http://schemas.microsoft.com/office/drawing/2014/main" id="{3C0C0F68-E813-4E3D-8169-BA6A67849878}"/>
              </a:ext>
            </a:extLst>
          </p:cNvPr>
          <p:cNvCxnSpPr/>
          <p:nvPr/>
        </p:nvCxnSpPr>
        <p:spPr>
          <a:xfrm>
            <a:off x="2646024" y="3511170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Přímá spojnice se šipkou 59">
            <a:extLst>
              <a:ext uri="{FF2B5EF4-FFF2-40B4-BE49-F238E27FC236}">
                <a16:creationId xmlns:a16="http://schemas.microsoft.com/office/drawing/2014/main" id="{7724ABAF-B999-4633-BDDA-293867C8A7BC}"/>
              </a:ext>
            </a:extLst>
          </p:cNvPr>
          <p:cNvCxnSpPr/>
          <p:nvPr/>
        </p:nvCxnSpPr>
        <p:spPr>
          <a:xfrm>
            <a:off x="4022571" y="2207886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Přímá spojnice se šipkou 60">
            <a:extLst>
              <a:ext uri="{FF2B5EF4-FFF2-40B4-BE49-F238E27FC236}">
                <a16:creationId xmlns:a16="http://schemas.microsoft.com/office/drawing/2014/main" id="{558680BA-FC4D-42CA-9976-9F7631426AFE}"/>
              </a:ext>
            </a:extLst>
          </p:cNvPr>
          <p:cNvCxnSpPr/>
          <p:nvPr/>
        </p:nvCxnSpPr>
        <p:spPr>
          <a:xfrm>
            <a:off x="4382611" y="2207886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Přímá spojnice se šipkou 61">
            <a:extLst>
              <a:ext uri="{FF2B5EF4-FFF2-40B4-BE49-F238E27FC236}">
                <a16:creationId xmlns:a16="http://schemas.microsoft.com/office/drawing/2014/main" id="{B6BCF61A-D780-48F6-B916-1C4A61BD5C79}"/>
              </a:ext>
            </a:extLst>
          </p:cNvPr>
          <p:cNvCxnSpPr/>
          <p:nvPr/>
        </p:nvCxnSpPr>
        <p:spPr>
          <a:xfrm>
            <a:off x="4742651" y="2207886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Přímá spojnice se šipkou 62">
            <a:extLst>
              <a:ext uri="{FF2B5EF4-FFF2-40B4-BE49-F238E27FC236}">
                <a16:creationId xmlns:a16="http://schemas.microsoft.com/office/drawing/2014/main" id="{D94B4767-EA6A-477D-80AF-40F579D140EE}"/>
              </a:ext>
            </a:extLst>
          </p:cNvPr>
          <p:cNvCxnSpPr/>
          <p:nvPr/>
        </p:nvCxnSpPr>
        <p:spPr>
          <a:xfrm>
            <a:off x="6156176" y="2245514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Přímá spojnice se šipkou 63">
            <a:extLst>
              <a:ext uri="{FF2B5EF4-FFF2-40B4-BE49-F238E27FC236}">
                <a16:creationId xmlns:a16="http://schemas.microsoft.com/office/drawing/2014/main" id="{16AB5C3F-C413-4C49-B7B7-30142F55F44D}"/>
              </a:ext>
            </a:extLst>
          </p:cNvPr>
          <p:cNvCxnSpPr/>
          <p:nvPr/>
        </p:nvCxnSpPr>
        <p:spPr>
          <a:xfrm>
            <a:off x="6516216" y="2245514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Přímá spojnice se šipkou 64">
            <a:extLst>
              <a:ext uri="{FF2B5EF4-FFF2-40B4-BE49-F238E27FC236}">
                <a16:creationId xmlns:a16="http://schemas.microsoft.com/office/drawing/2014/main" id="{011FA796-BC5D-46FA-B085-E711159BBD36}"/>
              </a:ext>
            </a:extLst>
          </p:cNvPr>
          <p:cNvCxnSpPr/>
          <p:nvPr/>
        </p:nvCxnSpPr>
        <p:spPr>
          <a:xfrm>
            <a:off x="6876256" y="2245514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Přímá spojnice se šipkou 65">
            <a:extLst>
              <a:ext uri="{FF2B5EF4-FFF2-40B4-BE49-F238E27FC236}">
                <a16:creationId xmlns:a16="http://schemas.microsoft.com/office/drawing/2014/main" id="{B0046127-6500-4F20-A67D-3A19750C16FF}"/>
              </a:ext>
            </a:extLst>
          </p:cNvPr>
          <p:cNvCxnSpPr/>
          <p:nvPr/>
        </p:nvCxnSpPr>
        <p:spPr>
          <a:xfrm>
            <a:off x="4022571" y="3511170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Přímá spojnice se šipkou 66">
            <a:extLst>
              <a:ext uri="{FF2B5EF4-FFF2-40B4-BE49-F238E27FC236}">
                <a16:creationId xmlns:a16="http://schemas.microsoft.com/office/drawing/2014/main" id="{2B7BCA1F-220D-42C8-BD9D-4ADFC4196DAE}"/>
              </a:ext>
            </a:extLst>
          </p:cNvPr>
          <p:cNvCxnSpPr/>
          <p:nvPr/>
        </p:nvCxnSpPr>
        <p:spPr>
          <a:xfrm>
            <a:off x="4382611" y="3511170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Přímá spojnice se šipkou 67">
            <a:extLst>
              <a:ext uri="{FF2B5EF4-FFF2-40B4-BE49-F238E27FC236}">
                <a16:creationId xmlns:a16="http://schemas.microsoft.com/office/drawing/2014/main" id="{A2FBED6E-6145-4F35-A391-9B8C8FC17459}"/>
              </a:ext>
            </a:extLst>
          </p:cNvPr>
          <p:cNvCxnSpPr/>
          <p:nvPr/>
        </p:nvCxnSpPr>
        <p:spPr>
          <a:xfrm>
            <a:off x="4742651" y="3511170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Přímá spojnice se šipkou 68">
            <a:extLst>
              <a:ext uri="{FF2B5EF4-FFF2-40B4-BE49-F238E27FC236}">
                <a16:creationId xmlns:a16="http://schemas.microsoft.com/office/drawing/2014/main" id="{4DC3CEF7-E4E0-4792-9108-25A52E8CAC2F}"/>
              </a:ext>
            </a:extLst>
          </p:cNvPr>
          <p:cNvCxnSpPr/>
          <p:nvPr/>
        </p:nvCxnSpPr>
        <p:spPr>
          <a:xfrm>
            <a:off x="6167012" y="3493127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Přímá spojnice se šipkou 69">
            <a:extLst>
              <a:ext uri="{FF2B5EF4-FFF2-40B4-BE49-F238E27FC236}">
                <a16:creationId xmlns:a16="http://schemas.microsoft.com/office/drawing/2014/main" id="{27D7F9E6-46DA-40F2-90A0-EDE5DCF1A77D}"/>
              </a:ext>
            </a:extLst>
          </p:cNvPr>
          <p:cNvCxnSpPr/>
          <p:nvPr/>
        </p:nvCxnSpPr>
        <p:spPr>
          <a:xfrm>
            <a:off x="6527052" y="3493127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Přímá spojnice se šipkou 70">
            <a:extLst>
              <a:ext uri="{FF2B5EF4-FFF2-40B4-BE49-F238E27FC236}">
                <a16:creationId xmlns:a16="http://schemas.microsoft.com/office/drawing/2014/main" id="{12927CAC-CC0F-493D-A9E6-84666DF94A68}"/>
              </a:ext>
            </a:extLst>
          </p:cNvPr>
          <p:cNvCxnSpPr/>
          <p:nvPr/>
        </p:nvCxnSpPr>
        <p:spPr>
          <a:xfrm>
            <a:off x="6887092" y="3493127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ovéPole 1">
            <a:extLst>
              <a:ext uri="{FF2B5EF4-FFF2-40B4-BE49-F238E27FC236}">
                <a16:creationId xmlns:a16="http://schemas.microsoft.com/office/drawing/2014/main" id="{8127D49B-A5E9-4557-92A0-B89179DB0171}"/>
              </a:ext>
            </a:extLst>
          </p:cNvPr>
          <p:cNvSpPr txBox="1"/>
          <p:nvPr/>
        </p:nvSpPr>
        <p:spPr>
          <a:xfrm>
            <a:off x="935596" y="6057979"/>
            <a:ext cx="748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Barevný filtr v každém </a:t>
            </a:r>
            <a:r>
              <a:rPr lang="cs-CZ" dirty="0" err="1"/>
              <a:t>subpixelu</a:t>
            </a:r>
            <a:r>
              <a:rPr lang="cs-CZ" dirty="0"/>
              <a:t> propustí pouze 1/3 vstupujících fotonů</a:t>
            </a:r>
          </a:p>
          <a:p>
            <a:pPr algn="ctr"/>
            <a:r>
              <a:rPr lang="cs-CZ" dirty="0"/>
              <a:t>2/3 světelné energie, kterou vyzářilo podsvícení, se ztratí! </a:t>
            </a:r>
          </a:p>
        </p:txBody>
      </p:sp>
      <p:sp>
        <p:nvSpPr>
          <p:cNvPr id="72" name="TextovéPole 71">
            <a:extLst>
              <a:ext uri="{FF2B5EF4-FFF2-40B4-BE49-F238E27FC236}">
                <a16:creationId xmlns:a16="http://schemas.microsoft.com/office/drawing/2014/main" id="{9733D0B1-35B4-4A56-9DDF-0AF19EA621A7}"/>
              </a:ext>
            </a:extLst>
          </p:cNvPr>
          <p:cNvSpPr txBox="1"/>
          <p:nvPr/>
        </p:nvSpPr>
        <p:spPr>
          <a:xfrm>
            <a:off x="1870935" y="1880828"/>
            <a:ext cx="114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Bílé světlo</a:t>
            </a:r>
          </a:p>
        </p:txBody>
      </p:sp>
    </p:spTree>
    <p:extLst>
      <p:ext uri="{BB962C8B-B14F-4D97-AF65-F5344CB8AC3E}">
        <p14:creationId xmlns:p14="http://schemas.microsoft.com/office/powerpoint/2010/main" val="26610581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37B2556A-DE3F-4E2D-A3F5-821FB7990823}"/>
              </a:ext>
            </a:extLst>
          </p:cNvPr>
          <p:cNvSpPr/>
          <p:nvPr/>
        </p:nvSpPr>
        <p:spPr>
          <a:xfrm>
            <a:off x="1331640" y="4149080"/>
            <a:ext cx="2088232" cy="7920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D3189EFA-A55A-43CF-9E42-02A26438D58E}"/>
              </a:ext>
            </a:extLst>
          </p:cNvPr>
          <p:cNvSpPr/>
          <p:nvPr/>
        </p:nvSpPr>
        <p:spPr>
          <a:xfrm>
            <a:off x="3429736" y="4149080"/>
            <a:ext cx="2088232" cy="792088"/>
          </a:xfrm>
          <a:prstGeom prst="rect">
            <a:avLst/>
          </a:prstGeom>
          <a:solidFill>
            <a:srgbClr val="00F26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4F1693BC-3771-4FF2-B6BF-18A082B546F9}"/>
              </a:ext>
            </a:extLst>
          </p:cNvPr>
          <p:cNvSpPr/>
          <p:nvPr/>
        </p:nvSpPr>
        <p:spPr>
          <a:xfrm>
            <a:off x="5497259" y="4149080"/>
            <a:ext cx="2059623" cy="792088"/>
          </a:xfrm>
          <a:prstGeom prst="rect">
            <a:avLst/>
          </a:prstGeom>
          <a:solidFill>
            <a:srgbClr val="311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C9CA6B1-9558-4733-B47C-E3D282691518}"/>
              </a:ext>
            </a:extLst>
          </p:cNvPr>
          <p:cNvSpPr/>
          <p:nvPr/>
        </p:nvSpPr>
        <p:spPr>
          <a:xfrm>
            <a:off x="1331640" y="2420888"/>
            <a:ext cx="2076396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B291A5B4-9114-4960-943A-EFBD94DFAD1C}"/>
              </a:ext>
            </a:extLst>
          </p:cNvPr>
          <p:cNvSpPr/>
          <p:nvPr/>
        </p:nvSpPr>
        <p:spPr>
          <a:xfrm>
            <a:off x="3419872" y="2420888"/>
            <a:ext cx="2076396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40DD7922-9C0A-4608-BB56-B7C346DA6C62}"/>
              </a:ext>
            </a:extLst>
          </p:cNvPr>
          <p:cNvSpPr/>
          <p:nvPr/>
        </p:nvSpPr>
        <p:spPr>
          <a:xfrm>
            <a:off x="5490350" y="2420888"/>
            <a:ext cx="2076396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E4DDB524-ED18-43B5-9AEC-FFEE7DAA09B2}"/>
              </a:ext>
            </a:extLst>
          </p:cNvPr>
          <p:cNvCxnSpPr/>
          <p:nvPr/>
        </p:nvCxnSpPr>
        <p:spPr>
          <a:xfrm>
            <a:off x="1619672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se šipkou 11">
            <a:extLst>
              <a:ext uri="{FF2B5EF4-FFF2-40B4-BE49-F238E27FC236}">
                <a16:creationId xmlns:a16="http://schemas.microsoft.com/office/drawing/2014/main" id="{69A83E7F-4DF9-48C9-A58A-D2DFA908B08B}"/>
              </a:ext>
            </a:extLst>
          </p:cNvPr>
          <p:cNvCxnSpPr/>
          <p:nvPr/>
        </p:nvCxnSpPr>
        <p:spPr>
          <a:xfrm>
            <a:off x="1907704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DAD7A536-4F10-46C3-866F-29E5BF0E8806}"/>
              </a:ext>
            </a:extLst>
          </p:cNvPr>
          <p:cNvCxnSpPr/>
          <p:nvPr/>
        </p:nvCxnSpPr>
        <p:spPr>
          <a:xfrm>
            <a:off x="2195736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se šipkou 13">
            <a:extLst>
              <a:ext uri="{FF2B5EF4-FFF2-40B4-BE49-F238E27FC236}">
                <a16:creationId xmlns:a16="http://schemas.microsoft.com/office/drawing/2014/main" id="{F7A0DC02-4C86-48DC-A5F2-B1F4927E0007}"/>
              </a:ext>
            </a:extLst>
          </p:cNvPr>
          <p:cNvCxnSpPr/>
          <p:nvPr/>
        </p:nvCxnSpPr>
        <p:spPr>
          <a:xfrm>
            <a:off x="2483768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C64F9241-954F-490F-A723-6A26E49A0D77}"/>
              </a:ext>
            </a:extLst>
          </p:cNvPr>
          <p:cNvCxnSpPr/>
          <p:nvPr/>
        </p:nvCxnSpPr>
        <p:spPr>
          <a:xfrm>
            <a:off x="2771800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92684B4C-3D2C-4354-8C69-6A2E89F8B440}"/>
              </a:ext>
            </a:extLst>
          </p:cNvPr>
          <p:cNvCxnSpPr/>
          <p:nvPr/>
        </p:nvCxnSpPr>
        <p:spPr>
          <a:xfrm>
            <a:off x="3059832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E3B422BE-2B58-4861-B39F-992EACA48224}"/>
              </a:ext>
            </a:extLst>
          </p:cNvPr>
          <p:cNvCxnSpPr/>
          <p:nvPr/>
        </p:nvCxnSpPr>
        <p:spPr>
          <a:xfrm>
            <a:off x="3347864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E2565D56-6087-4310-AF5F-9A65568756CF}"/>
              </a:ext>
            </a:extLst>
          </p:cNvPr>
          <p:cNvCxnSpPr/>
          <p:nvPr/>
        </p:nvCxnSpPr>
        <p:spPr>
          <a:xfrm>
            <a:off x="3635896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6D8D84CF-00A4-4476-BA31-1C55E4BE57CC}"/>
              </a:ext>
            </a:extLst>
          </p:cNvPr>
          <p:cNvCxnSpPr/>
          <p:nvPr/>
        </p:nvCxnSpPr>
        <p:spPr>
          <a:xfrm>
            <a:off x="3923928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FFF53301-0E5A-4FDC-943E-790B1316300C}"/>
              </a:ext>
            </a:extLst>
          </p:cNvPr>
          <p:cNvCxnSpPr/>
          <p:nvPr/>
        </p:nvCxnSpPr>
        <p:spPr>
          <a:xfrm>
            <a:off x="4211960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4334785B-F704-4BA2-A4BF-DAAADF8B8F8C}"/>
              </a:ext>
            </a:extLst>
          </p:cNvPr>
          <p:cNvCxnSpPr/>
          <p:nvPr/>
        </p:nvCxnSpPr>
        <p:spPr>
          <a:xfrm>
            <a:off x="4499992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079BFA80-7B91-423E-B01D-7BF550B2770F}"/>
              </a:ext>
            </a:extLst>
          </p:cNvPr>
          <p:cNvCxnSpPr/>
          <p:nvPr/>
        </p:nvCxnSpPr>
        <p:spPr>
          <a:xfrm>
            <a:off x="4788024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4582BE73-A90D-4AEF-BECF-6F43AA898A59}"/>
              </a:ext>
            </a:extLst>
          </p:cNvPr>
          <p:cNvCxnSpPr/>
          <p:nvPr/>
        </p:nvCxnSpPr>
        <p:spPr>
          <a:xfrm>
            <a:off x="5076056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78B20762-3A48-45D3-9EC1-CCAB779024F2}"/>
              </a:ext>
            </a:extLst>
          </p:cNvPr>
          <p:cNvCxnSpPr/>
          <p:nvPr/>
        </p:nvCxnSpPr>
        <p:spPr>
          <a:xfrm>
            <a:off x="5364088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E8061571-7014-492B-8AE5-56741EEE3E0C}"/>
              </a:ext>
            </a:extLst>
          </p:cNvPr>
          <p:cNvCxnSpPr/>
          <p:nvPr/>
        </p:nvCxnSpPr>
        <p:spPr>
          <a:xfrm>
            <a:off x="5652120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B6E269DC-5C1A-44FE-B1EB-C47BE1F37CDA}"/>
              </a:ext>
            </a:extLst>
          </p:cNvPr>
          <p:cNvCxnSpPr/>
          <p:nvPr/>
        </p:nvCxnSpPr>
        <p:spPr>
          <a:xfrm>
            <a:off x="5940152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88412745-951F-4B85-8B0E-5FB6C51D70B4}"/>
              </a:ext>
            </a:extLst>
          </p:cNvPr>
          <p:cNvCxnSpPr/>
          <p:nvPr/>
        </p:nvCxnSpPr>
        <p:spPr>
          <a:xfrm>
            <a:off x="6228184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se šipkou 27">
            <a:extLst>
              <a:ext uri="{FF2B5EF4-FFF2-40B4-BE49-F238E27FC236}">
                <a16:creationId xmlns:a16="http://schemas.microsoft.com/office/drawing/2014/main" id="{22FF667D-61B9-44F6-A26E-84460934941E}"/>
              </a:ext>
            </a:extLst>
          </p:cNvPr>
          <p:cNvCxnSpPr/>
          <p:nvPr/>
        </p:nvCxnSpPr>
        <p:spPr>
          <a:xfrm>
            <a:off x="6516216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65FD9CBA-7621-43DB-B2BE-6318F614CABA}"/>
              </a:ext>
            </a:extLst>
          </p:cNvPr>
          <p:cNvCxnSpPr/>
          <p:nvPr/>
        </p:nvCxnSpPr>
        <p:spPr>
          <a:xfrm>
            <a:off x="6804248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se šipkou 29">
            <a:extLst>
              <a:ext uri="{FF2B5EF4-FFF2-40B4-BE49-F238E27FC236}">
                <a16:creationId xmlns:a16="http://schemas.microsoft.com/office/drawing/2014/main" id="{08C7146B-8E09-4FA1-9DFE-F24FFE7B2080}"/>
              </a:ext>
            </a:extLst>
          </p:cNvPr>
          <p:cNvCxnSpPr/>
          <p:nvPr/>
        </p:nvCxnSpPr>
        <p:spPr>
          <a:xfrm>
            <a:off x="7092280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se šipkou 30">
            <a:extLst>
              <a:ext uri="{FF2B5EF4-FFF2-40B4-BE49-F238E27FC236}">
                <a16:creationId xmlns:a16="http://schemas.microsoft.com/office/drawing/2014/main" id="{7AEA96F5-DF7E-4B3C-A374-C0943E312B16}"/>
              </a:ext>
            </a:extLst>
          </p:cNvPr>
          <p:cNvCxnSpPr/>
          <p:nvPr/>
        </p:nvCxnSpPr>
        <p:spPr>
          <a:xfrm>
            <a:off x="7380312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61E17B13-48AD-48FD-A267-4D2436B5FB21}"/>
              </a:ext>
            </a:extLst>
          </p:cNvPr>
          <p:cNvSpPr txBox="1"/>
          <p:nvPr/>
        </p:nvSpPr>
        <p:spPr>
          <a:xfrm>
            <a:off x="3059832" y="14799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Podsvícení – bílé světlo</a:t>
            </a:r>
          </a:p>
        </p:txBody>
      </p:sp>
      <p:cxnSp>
        <p:nvCxnSpPr>
          <p:cNvPr id="34" name="Přímá spojnice se šipkou 33">
            <a:extLst>
              <a:ext uri="{FF2B5EF4-FFF2-40B4-BE49-F238E27FC236}">
                <a16:creationId xmlns:a16="http://schemas.microsoft.com/office/drawing/2014/main" id="{12385F9C-1DEC-4D09-8BCB-C0694313C636}"/>
              </a:ext>
            </a:extLst>
          </p:cNvPr>
          <p:cNvCxnSpPr/>
          <p:nvPr/>
        </p:nvCxnSpPr>
        <p:spPr>
          <a:xfrm flipH="1">
            <a:off x="1763688" y="4581128"/>
            <a:ext cx="144016" cy="1296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se šipkou 34">
            <a:extLst>
              <a:ext uri="{FF2B5EF4-FFF2-40B4-BE49-F238E27FC236}">
                <a16:creationId xmlns:a16="http://schemas.microsoft.com/office/drawing/2014/main" id="{6B1FBC64-FED2-4D10-A355-795A0DF7BBC2}"/>
              </a:ext>
            </a:extLst>
          </p:cNvPr>
          <p:cNvCxnSpPr/>
          <p:nvPr/>
        </p:nvCxnSpPr>
        <p:spPr>
          <a:xfrm flipH="1">
            <a:off x="1838126" y="4726177"/>
            <a:ext cx="144016" cy="1296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Přímá spojnice se šipkou 36">
            <a:extLst>
              <a:ext uri="{FF2B5EF4-FFF2-40B4-BE49-F238E27FC236}">
                <a16:creationId xmlns:a16="http://schemas.microsoft.com/office/drawing/2014/main" id="{E5357DE8-22E7-4B67-A665-C2E83F2857A2}"/>
              </a:ext>
            </a:extLst>
          </p:cNvPr>
          <p:cNvCxnSpPr/>
          <p:nvPr/>
        </p:nvCxnSpPr>
        <p:spPr>
          <a:xfrm>
            <a:off x="4283968" y="4726177"/>
            <a:ext cx="0" cy="1151095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se šipkou 37">
            <a:extLst>
              <a:ext uri="{FF2B5EF4-FFF2-40B4-BE49-F238E27FC236}">
                <a16:creationId xmlns:a16="http://schemas.microsoft.com/office/drawing/2014/main" id="{22A60D9B-62B2-4F1F-A205-CABEAF9C4382}"/>
              </a:ext>
            </a:extLst>
          </p:cNvPr>
          <p:cNvCxnSpPr/>
          <p:nvPr/>
        </p:nvCxnSpPr>
        <p:spPr>
          <a:xfrm>
            <a:off x="4382611" y="4798701"/>
            <a:ext cx="0" cy="1151095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Přímá spojnice se šipkou 39">
            <a:extLst>
              <a:ext uri="{FF2B5EF4-FFF2-40B4-BE49-F238E27FC236}">
                <a16:creationId xmlns:a16="http://schemas.microsoft.com/office/drawing/2014/main" id="{258932ED-9328-4535-A8DA-B8321B47A654}"/>
              </a:ext>
            </a:extLst>
          </p:cNvPr>
          <p:cNvCxnSpPr/>
          <p:nvPr/>
        </p:nvCxnSpPr>
        <p:spPr>
          <a:xfrm>
            <a:off x="6857279" y="4665580"/>
            <a:ext cx="144016" cy="1151095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Přímá spojnice se šipkou 41">
            <a:extLst>
              <a:ext uri="{FF2B5EF4-FFF2-40B4-BE49-F238E27FC236}">
                <a16:creationId xmlns:a16="http://schemas.microsoft.com/office/drawing/2014/main" id="{575AFE99-1D00-4561-BFC4-C3D9F750E937}"/>
              </a:ext>
            </a:extLst>
          </p:cNvPr>
          <p:cNvCxnSpPr/>
          <p:nvPr/>
        </p:nvCxnSpPr>
        <p:spPr>
          <a:xfrm>
            <a:off x="7001295" y="4762632"/>
            <a:ext cx="144016" cy="1151095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ovéPole 45">
            <a:extLst>
              <a:ext uri="{FF2B5EF4-FFF2-40B4-BE49-F238E27FC236}">
                <a16:creationId xmlns:a16="http://schemas.microsoft.com/office/drawing/2014/main" id="{F8106544-7C47-410E-A56D-CA3D703873EE}"/>
              </a:ext>
            </a:extLst>
          </p:cNvPr>
          <p:cNvSpPr txBox="1"/>
          <p:nvPr/>
        </p:nvSpPr>
        <p:spPr>
          <a:xfrm>
            <a:off x="3995936" y="180417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Pixel</a:t>
            </a:r>
          </a:p>
        </p:txBody>
      </p:sp>
      <p:sp>
        <p:nvSpPr>
          <p:cNvPr id="47" name="TextovéPole 46">
            <a:extLst>
              <a:ext uri="{FF2B5EF4-FFF2-40B4-BE49-F238E27FC236}">
                <a16:creationId xmlns:a16="http://schemas.microsoft.com/office/drawing/2014/main" id="{CC272E5E-2D37-43DA-A8C7-927254B6D29D}"/>
              </a:ext>
            </a:extLst>
          </p:cNvPr>
          <p:cNvSpPr txBox="1"/>
          <p:nvPr/>
        </p:nvSpPr>
        <p:spPr>
          <a:xfrm>
            <a:off x="1761708" y="439375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Barevný filtr</a:t>
            </a:r>
          </a:p>
        </p:txBody>
      </p:sp>
      <p:sp>
        <p:nvSpPr>
          <p:cNvPr id="48" name="TextovéPole 47">
            <a:extLst>
              <a:ext uri="{FF2B5EF4-FFF2-40B4-BE49-F238E27FC236}">
                <a16:creationId xmlns:a16="http://schemas.microsoft.com/office/drawing/2014/main" id="{BD28AE7E-C8A3-48FB-8DE7-6F74EF2D3DAF}"/>
              </a:ext>
            </a:extLst>
          </p:cNvPr>
          <p:cNvSpPr txBox="1"/>
          <p:nvPr/>
        </p:nvSpPr>
        <p:spPr>
          <a:xfrm>
            <a:off x="3820848" y="4406624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Barevný filtr</a:t>
            </a:r>
          </a:p>
        </p:txBody>
      </p:sp>
      <p:sp>
        <p:nvSpPr>
          <p:cNvPr id="49" name="TextovéPole 48">
            <a:extLst>
              <a:ext uri="{FF2B5EF4-FFF2-40B4-BE49-F238E27FC236}">
                <a16:creationId xmlns:a16="http://schemas.microsoft.com/office/drawing/2014/main" id="{F493549E-F9D2-4990-894D-F0BB0E016CB9}"/>
              </a:ext>
            </a:extLst>
          </p:cNvPr>
          <p:cNvSpPr txBox="1"/>
          <p:nvPr/>
        </p:nvSpPr>
        <p:spPr>
          <a:xfrm>
            <a:off x="5934238" y="4388581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Barevný filtr</a:t>
            </a:r>
          </a:p>
        </p:txBody>
      </p:sp>
      <p:sp>
        <p:nvSpPr>
          <p:cNvPr id="50" name="TextovéPole 49">
            <a:extLst>
              <a:ext uri="{FF2B5EF4-FFF2-40B4-BE49-F238E27FC236}">
                <a16:creationId xmlns:a16="http://schemas.microsoft.com/office/drawing/2014/main" id="{F9D01C41-EA75-4B9A-961F-6B5E9EB69F1E}"/>
              </a:ext>
            </a:extLst>
          </p:cNvPr>
          <p:cNvSpPr txBox="1"/>
          <p:nvPr/>
        </p:nvSpPr>
        <p:spPr>
          <a:xfrm>
            <a:off x="1761708" y="3218492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Kapalné krystaly</a:t>
            </a:r>
          </a:p>
        </p:txBody>
      </p:sp>
      <p:sp>
        <p:nvSpPr>
          <p:cNvPr id="51" name="TextovéPole 50">
            <a:extLst>
              <a:ext uri="{FF2B5EF4-FFF2-40B4-BE49-F238E27FC236}">
                <a16:creationId xmlns:a16="http://schemas.microsoft.com/office/drawing/2014/main" id="{920F083B-543E-415A-97BB-BD5B933C1B57}"/>
              </a:ext>
            </a:extLst>
          </p:cNvPr>
          <p:cNvSpPr txBox="1"/>
          <p:nvPr/>
        </p:nvSpPr>
        <p:spPr>
          <a:xfrm>
            <a:off x="3759199" y="3212775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Kapalné krystaly</a:t>
            </a:r>
          </a:p>
        </p:txBody>
      </p:sp>
      <p:sp>
        <p:nvSpPr>
          <p:cNvPr id="52" name="TextovéPole 51">
            <a:extLst>
              <a:ext uri="{FF2B5EF4-FFF2-40B4-BE49-F238E27FC236}">
                <a16:creationId xmlns:a16="http://schemas.microsoft.com/office/drawing/2014/main" id="{A20149A2-6902-436C-8F05-B795637E2CB7}"/>
              </a:ext>
            </a:extLst>
          </p:cNvPr>
          <p:cNvSpPr txBox="1"/>
          <p:nvPr/>
        </p:nvSpPr>
        <p:spPr>
          <a:xfrm>
            <a:off x="5903166" y="3212774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Kapalné krystaly</a:t>
            </a:r>
          </a:p>
        </p:txBody>
      </p:sp>
      <p:cxnSp>
        <p:nvCxnSpPr>
          <p:cNvPr id="54" name="Přímá spojnice se šipkou 53">
            <a:extLst>
              <a:ext uri="{FF2B5EF4-FFF2-40B4-BE49-F238E27FC236}">
                <a16:creationId xmlns:a16="http://schemas.microsoft.com/office/drawing/2014/main" id="{579B967E-E8C3-4E9E-BAC4-44BD9E7826A1}"/>
              </a:ext>
            </a:extLst>
          </p:cNvPr>
          <p:cNvCxnSpPr/>
          <p:nvPr/>
        </p:nvCxnSpPr>
        <p:spPr>
          <a:xfrm>
            <a:off x="1907704" y="2173506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Přímá spojnice se šipkou 54">
            <a:extLst>
              <a:ext uri="{FF2B5EF4-FFF2-40B4-BE49-F238E27FC236}">
                <a16:creationId xmlns:a16="http://schemas.microsoft.com/office/drawing/2014/main" id="{5A2950C1-9849-43C2-924C-A7321BA66461}"/>
              </a:ext>
            </a:extLst>
          </p:cNvPr>
          <p:cNvCxnSpPr/>
          <p:nvPr/>
        </p:nvCxnSpPr>
        <p:spPr>
          <a:xfrm>
            <a:off x="2267744" y="2173506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Přímá spojnice se šipkou 55">
            <a:extLst>
              <a:ext uri="{FF2B5EF4-FFF2-40B4-BE49-F238E27FC236}">
                <a16:creationId xmlns:a16="http://schemas.microsoft.com/office/drawing/2014/main" id="{BA66712D-1ADA-4036-924B-D778C36D5FE4}"/>
              </a:ext>
            </a:extLst>
          </p:cNvPr>
          <p:cNvCxnSpPr/>
          <p:nvPr/>
        </p:nvCxnSpPr>
        <p:spPr>
          <a:xfrm>
            <a:off x="2627784" y="2173506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Přímá spojnice se šipkou 56">
            <a:extLst>
              <a:ext uri="{FF2B5EF4-FFF2-40B4-BE49-F238E27FC236}">
                <a16:creationId xmlns:a16="http://schemas.microsoft.com/office/drawing/2014/main" id="{09B9617A-47C3-44B7-85C1-2F82005E1963}"/>
              </a:ext>
            </a:extLst>
          </p:cNvPr>
          <p:cNvCxnSpPr/>
          <p:nvPr/>
        </p:nvCxnSpPr>
        <p:spPr>
          <a:xfrm>
            <a:off x="1925944" y="3511170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Přímá spojnice se šipkou 57">
            <a:extLst>
              <a:ext uri="{FF2B5EF4-FFF2-40B4-BE49-F238E27FC236}">
                <a16:creationId xmlns:a16="http://schemas.microsoft.com/office/drawing/2014/main" id="{64DF3D14-4998-45A5-968A-ECDBDEDBC23D}"/>
              </a:ext>
            </a:extLst>
          </p:cNvPr>
          <p:cNvCxnSpPr/>
          <p:nvPr/>
        </p:nvCxnSpPr>
        <p:spPr>
          <a:xfrm>
            <a:off x="2285984" y="3511170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Přímá spojnice se šipkou 58">
            <a:extLst>
              <a:ext uri="{FF2B5EF4-FFF2-40B4-BE49-F238E27FC236}">
                <a16:creationId xmlns:a16="http://schemas.microsoft.com/office/drawing/2014/main" id="{3C0C0F68-E813-4E3D-8169-BA6A67849878}"/>
              </a:ext>
            </a:extLst>
          </p:cNvPr>
          <p:cNvCxnSpPr/>
          <p:nvPr/>
        </p:nvCxnSpPr>
        <p:spPr>
          <a:xfrm>
            <a:off x="2646024" y="3511170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Přímá spojnice se šipkou 59">
            <a:extLst>
              <a:ext uri="{FF2B5EF4-FFF2-40B4-BE49-F238E27FC236}">
                <a16:creationId xmlns:a16="http://schemas.microsoft.com/office/drawing/2014/main" id="{7724ABAF-B999-4633-BDDA-293867C8A7BC}"/>
              </a:ext>
            </a:extLst>
          </p:cNvPr>
          <p:cNvCxnSpPr/>
          <p:nvPr/>
        </p:nvCxnSpPr>
        <p:spPr>
          <a:xfrm>
            <a:off x="4022571" y="2207886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Přímá spojnice se šipkou 60">
            <a:extLst>
              <a:ext uri="{FF2B5EF4-FFF2-40B4-BE49-F238E27FC236}">
                <a16:creationId xmlns:a16="http://schemas.microsoft.com/office/drawing/2014/main" id="{558680BA-FC4D-42CA-9976-9F7631426AFE}"/>
              </a:ext>
            </a:extLst>
          </p:cNvPr>
          <p:cNvCxnSpPr/>
          <p:nvPr/>
        </p:nvCxnSpPr>
        <p:spPr>
          <a:xfrm>
            <a:off x="4382611" y="2207886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Přímá spojnice se šipkou 61">
            <a:extLst>
              <a:ext uri="{FF2B5EF4-FFF2-40B4-BE49-F238E27FC236}">
                <a16:creationId xmlns:a16="http://schemas.microsoft.com/office/drawing/2014/main" id="{B6BCF61A-D780-48F6-B916-1C4A61BD5C79}"/>
              </a:ext>
            </a:extLst>
          </p:cNvPr>
          <p:cNvCxnSpPr/>
          <p:nvPr/>
        </p:nvCxnSpPr>
        <p:spPr>
          <a:xfrm>
            <a:off x="4742651" y="2207886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Přímá spojnice se šipkou 62">
            <a:extLst>
              <a:ext uri="{FF2B5EF4-FFF2-40B4-BE49-F238E27FC236}">
                <a16:creationId xmlns:a16="http://schemas.microsoft.com/office/drawing/2014/main" id="{D94B4767-EA6A-477D-80AF-40F579D140EE}"/>
              </a:ext>
            </a:extLst>
          </p:cNvPr>
          <p:cNvCxnSpPr/>
          <p:nvPr/>
        </p:nvCxnSpPr>
        <p:spPr>
          <a:xfrm>
            <a:off x="6156176" y="2245514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Přímá spojnice se šipkou 63">
            <a:extLst>
              <a:ext uri="{FF2B5EF4-FFF2-40B4-BE49-F238E27FC236}">
                <a16:creationId xmlns:a16="http://schemas.microsoft.com/office/drawing/2014/main" id="{16AB5C3F-C413-4C49-B7B7-30142F55F44D}"/>
              </a:ext>
            </a:extLst>
          </p:cNvPr>
          <p:cNvCxnSpPr/>
          <p:nvPr/>
        </p:nvCxnSpPr>
        <p:spPr>
          <a:xfrm>
            <a:off x="6516216" y="2245514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Přímá spojnice se šipkou 64">
            <a:extLst>
              <a:ext uri="{FF2B5EF4-FFF2-40B4-BE49-F238E27FC236}">
                <a16:creationId xmlns:a16="http://schemas.microsoft.com/office/drawing/2014/main" id="{011FA796-BC5D-46FA-B085-E711159BBD36}"/>
              </a:ext>
            </a:extLst>
          </p:cNvPr>
          <p:cNvCxnSpPr/>
          <p:nvPr/>
        </p:nvCxnSpPr>
        <p:spPr>
          <a:xfrm>
            <a:off x="6876256" y="2245514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Přímá spojnice se šipkou 65">
            <a:extLst>
              <a:ext uri="{FF2B5EF4-FFF2-40B4-BE49-F238E27FC236}">
                <a16:creationId xmlns:a16="http://schemas.microsoft.com/office/drawing/2014/main" id="{B0046127-6500-4F20-A67D-3A19750C16FF}"/>
              </a:ext>
            </a:extLst>
          </p:cNvPr>
          <p:cNvCxnSpPr/>
          <p:nvPr/>
        </p:nvCxnSpPr>
        <p:spPr>
          <a:xfrm>
            <a:off x="4022571" y="3511170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Přímá spojnice se šipkou 66">
            <a:extLst>
              <a:ext uri="{FF2B5EF4-FFF2-40B4-BE49-F238E27FC236}">
                <a16:creationId xmlns:a16="http://schemas.microsoft.com/office/drawing/2014/main" id="{2B7BCA1F-220D-42C8-BD9D-4ADFC4196DAE}"/>
              </a:ext>
            </a:extLst>
          </p:cNvPr>
          <p:cNvCxnSpPr/>
          <p:nvPr/>
        </p:nvCxnSpPr>
        <p:spPr>
          <a:xfrm>
            <a:off x="4382611" y="3511170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Přímá spojnice se šipkou 67">
            <a:extLst>
              <a:ext uri="{FF2B5EF4-FFF2-40B4-BE49-F238E27FC236}">
                <a16:creationId xmlns:a16="http://schemas.microsoft.com/office/drawing/2014/main" id="{A2FBED6E-6145-4F35-A391-9B8C8FC17459}"/>
              </a:ext>
            </a:extLst>
          </p:cNvPr>
          <p:cNvCxnSpPr/>
          <p:nvPr/>
        </p:nvCxnSpPr>
        <p:spPr>
          <a:xfrm>
            <a:off x="4742651" y="3511170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Přímá spojnice se šipkou 68">
            <a:extLst>
              <a:ext uri="{FF2B5EF4-FFF2-40B4-BE49-F238E27FC236}">
                <a16:creationId xmlns:a16="http://schemas.microsoft.com/office/drawing/2014/main" id="{4DC3CEF7-E4E0-4792-9108-25A52E8CAC2F}"/>
              </a:ext>
            </a:extLst>
          </p:cNvPr>
          <p:cNvCxnSpPr/>
          <p:nvPr/>
        </p:nvCxnSpPr>
        <p:spPr>
          <a:xfrm>
            <a:off x="6167012" y="3493127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Přímá spojnice se šipkou 69">
            <a:extLst>
              <a:ext uri="{FF2B5EF4-FFF2-40B4-BE49-F238E27FC236}">
                <a16:creationId xmlns:a16="http://schemas.microsoft.com/office/drawing/2014/main" id="{27D7F9E6-46DA-40F2-90A0-EDE5DCF1A77D}"/>
              </a:ext>
            </a:extLst>
          </p:cNvPr>
          <p:cNvCxnSpPr/>
          <p:nvPr/>
        </p:nvCxnSpPr>
        <p:spPr>
          <a:xfrm>
            <a:off x="6527052" y="3493127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Přímá spojnice se šipkou 70">
            <a:extLst>
              <a:ext uri="{FF2B5EF4-FFF2-40B4-BE49-F238E27FC236}">
                <a16:creationId xmlns:a16="http://schemas.microsoft.com/office/drawing/2014/main" id="{12927CAC-CC0F-493D-A9E6-84666DF94A68}"/>
              </a:ext>
            </a:extLst>
          </p:cNvPr>
          <p:cNvCxnSpPr/>
          <p:nvPr/>
        </p:nvCxnSpPr>
        <p:spPr>
          <a:xfrm>
            <a:off x="6887092" y="3493127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ovéPole 1">
            <a:extLst>
              <a:ext uri="{FF2B5EF4-FFF2-40B4-BE49-F238E27FC236}">
                <a16:creationId xmlns:a16="http://schemas.microsoft.com/office/drawing/2014/main" id="{8127D49B-A5E9-4557-92A0-B89179DB0171}"/>
              </a:ext>
            </a:extLst>
          </p:cNvPr>
          <p:cNvSpPr txBox="1"/>
          <p:nvPr/>
        </p:nvSpPr>
        <p:spPr>
          <a:xfrm>
            <a:off x="323539" y="5951222"/>
            <a:ext cx="8496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Klasický LCD displej má po rozsvícení všech pixelů na maximální jas 3x nižší svítivost než jeho samotné podsvícení, protože 2/3 vyzářeného světlo se ztratí v barevných filtrech jednotlivých </a:t>
            </a:r>
            <a:r>
              <a:rPr lang="cs-CZ" dirty="0" err="1"/>
              <a:t>subpixelů</a:t>
            </a:r>
            <a:endParaRPr lang="cs-CZ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AEED1265-10DD-4F87-8A66-39C43787C410}"/>
              </a:ext>
            </a:extLst>
          </p:cNvPr>
          <p:cNvSpPr txBox="1"/>
          <p:nvPr/>
        </p:nvSpPr>
        <p:spPr>
          <a:xfrm>
            <a:off x="1870935" y="1880828"/>
            <a:ext cx="114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Bílé světlo</a:t>
            </a:r>
          </a:p>
        </p:txBody>
      </p:sp>
    </p:spTree>
    <p:extLst>
      <p:ext uri="{BB962C8B-B14F-4D97-AF65-F5344CB8AC3E}">
        <p14:creationId xmlns:p14="http://schemas.microsoft.com/office/powerpoint/2010/main" val="22154487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37B2556A-DE3F-4E2D-A3F5-821FB7990823}"/>
              </a:ext>
            </a:extLst>
          </p:cNvPr>
          <p:cNvSpPr/>
          <p:nvPr/>
        </p:nvSpPr>
        <p:spPr>
          <a:xfrm>
            <a:off x="1331640" y="4149080"/>
            <a:ext cx="2088232" cy="7920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D3189EFA-A55A-43CF-9E42-02A26438D58E}"/>
              </a:ext>
            </a:extLst>
          </p:cNvPr>
          <p:cNvSpPr/>
          <p:nvPr/>
        </p:nvSpPr>
        <p:spPr>
          <a:xfrm>
            <a:off x="3429736" y="4149080"/>
            <a:ext cx="2088232" cy="792088"/>
          </a:xfrm>
          <a:prstGeom prst="rect">
            <a:avLst/>
          </a:prstGeom>
          <a:solidFill>
            <a:srgbClr val="00F26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4F1693BC-3771-4FF2-B6BF-18A082B546F9}"/>
              </a:ext>
            </a:extLst>
          </p:cNvPr>
          <p:cNvSpPr/>
          <p:nvPr/>
        </p:nvSpPr>
        <p:spPr>
          <a:xfrm>
            <a:off x="5497259" y="4149080"/>
            <a:ext cx="2059623" cy="792088"/>
          </a:xfrm>
          <a:prstGeom prst="rect">
            <a:avLst/>
          </a:prstGeom>
          <a:solidFill>
            <a:srgbClr val="311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C9CA6B1-9558-4733-B47C-E3D282691518}"/>
              </a:ext>
            </a:extLst>
          </p:cNvPr>
          <p:cNvSpPr/>
          <p:nvPr/>
        </p:nvSpPr>
        <p:spPr>
          <a:xfrm>
            <a:off x="1331640" y="2420888"/>
            <a:ext cx="2076396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B291A5B4-9114-4960-943A-EFBD94DFAD1C}"/>
              </a:ext>
            </a:extLst>
          </p:cNvPr>
          <p:cNvSpPr/>
          <p:nvPr/>
        </p:nvSpPr>
        <p:spPr>
          <a:xfrm>
            <a:off x="3419872" y="2420888"/>
            <a:ext cx="2076396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40DD7922-9C0A-4608-BB56-B7C346DA6C62}"/>
              </a:ext>
            </a:extLst>
          </p:cNvPr>
          <p:cNvSpPr/>
          <p:nvPr/>
        </p:nvSpPr>
        <p:spPr>
          <a:xfrm>
            <a:off x="5490350" y="2420888"/>
            <a:ext cx="2076396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E4DDB524-ED18-43B5-9AEC-FFEE7DAA09B2}"/>
              </a:ext>
            </a:extLst>
          </p:cNvPr>
          <p:cNvCxnSpPr/>
          <p:nvPr/>
        </p:nvCxnSpPr>
        <p:spPr>
          <a:xfrm>
            <a:off x="1619672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se šipkou 11">
            <a:extLst>
              <a:ext uri="{FF2B5EF4-FFF2-40B4-BE49-F238E27FC236}">
                <a16:creationId xmlns:a16="http://schemas.microsoft.com/office/drawing/2014/main" id="{69A83E7F-4DF9-48C9-A58A-D2DFA908B08B}"/>
              </a:ext>
            </a:extLst>
          </p:cNvPr>
          <p:cNvCxnSpPr/>
          <p:nvPr/>
        </p:nvCxnSpPr>
        <p:spPr>
          <a:xfrm>
            <a:off x="1907704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DAD7A536-4F10-46C3-866F-29E5BF0E8806}"/>
              </a:ext>
            </a:extLst>
          </p:cNvPr>
          <p:cNvCxnSpPr/>
          <p:nvPr/>
        </p:nvCxnSpPr>
        <p:spPr>
          <a:xfrm>
            <a:off x="2195736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se šipkou 13">
            <a:extLst>
              <a:ext uri="{FF2B5EF4-FFF2-40B4-BE49-F238E27FC236}">
                <a16:creationId xmlns:a16="http://schemas.microsoft.com/office/drawing/2014/main" id="{F7A0DC02-4C86-48DC-A5F2-B1F4927E0007}"/>
              </a:ext>
            </a:extLst>
          </p:cNvPr>
          <p:cNvCxnSpPr/>
          <p:nvPr/>
        </p:nvCxnSpPr>
        <p:spPr>
          <a:xfrm>
            <a:off x="2483768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C64F9241-954F-490F-A723-6A26E49A0D77}"/>
              </a:ext>
            </a:extLst>
          </p:cNvPr>
          <p:cNvCxnSpPr/>
          <p:nvPr/>
        </p:nvCxnSpPr>
        <p:spPr>
          <a:xfrm>
            <a:off x="2771800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92684B4C-3D2C-4354-8C69-6A2E89F8B440}"/>
              </a:ext>
            </a:extLst>
          </p:cNvPr>
          <p:cNvCxnSpPr/>
          <p:nvPr/>
        </p:nvCxnSpPr>
        <p:spPr>
          <a:xfrm>
            <a:off x="3059832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E3B422BE-2B58-4861-B39F-992EACA48224}"/>
              </a:ext>
            </a:extLst>
          </p:cNvPr>
          <p:cNvCxnSpPr/>
          <p:nvPr/>
        </p:nvCxnSpPr>
        <p:spPr>
          <a:xfrm>
            <a:off x="3347864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E2565D56-6087-4310-AF5F-9A65568756CF}"/>
              </a:ext>
            </a:extLst>
          </p:cNvPr>
          <p:cNvCxnSpPr/>
          <p:nvPr/>
        </p:nvCxnSpPr>
        <p:spPr>
          <a:xfrm>
            <a:off x="3635896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6D8D84CF-00A4-4476-BA31-1C55E4BE57CC}"/>
              </a:ext>
            </a:extLst>
          </p:cNvPr>
          <p:cNvCxnSpPr/>
          <p:nvPr/>
        </p:nvCxnSpPr>
        <p:spPr>
          <a:xfrm>
            <a:off x="3923928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FFF53301-0E5A-4FDC-943E-790B1316300C}"/>
              </a:ext>
            </a:extLst>
          </p:cNvPr>
          <p:cNvCxnSpPr/>
          <p:nvPr/>
        </p:nvCxnSpPr>
        <p:spPr>
          <a:xfrm>
            <a:off x="4211960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4334785B-F704-4BA2-A4BF-DAAADF8B8F8C}"/>
              </a:ext>
            </a:extLst>
          </p:cNvPr>
          <p:cNvCxnSpPr/>
          <p:nvPr/>
        </p:nvCxnSpPr>
        <p:spPr>
          <a:xfrm>
            <a:off x="4499992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079BFA80-7B91-423E-B01D-7BF550B2770F}"/>
              </a:ext>
            </a:extLst>
          </p:cNvPr>
          <p:cNvCxnSpPr/>
          <p:nvPr/>
        </p:nvCxnSpPr>
        <p:spPr>
          <a:xfrm>
            <a:off x="4788024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4582BE73-A90D-4AEF-BECF-6F43AA898A59}"/>
              </a:ext>
            </a:extLst>
          </p:cNvPr>
          <p:cNvCxnSpPr/>
          <p:nvPr/>
        </p:nvCxnSpPr>
        <p:spPr>
          <a:xfrm>
            <a:off x="5076056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78B20762-3A48-45D3-9EC1-CCAB779024F2}"/>
              </a:ext>
            </a:extLst>
          </p:cNvPr>
          <p:cNvCxnSpPr/>
          <p:nvPr/>
        </p:nvCxnSpPr>
        <p:spPr>
          <a:xfrm>
            <a:off x="5364088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E8061571-7014-492B-8AE5-56741EEE3E0C}"/>
              </a:ext>
            </a:extLst>
          </p:cNvPr>
          <p:cNvCxnSpPr/>
          <p:nvPr/>
        </p:nvCxnSpPr>
        <p:spPr>
          <a:xfrm>
            <a:off x="5652120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B6E269DC-5C1A-44FE-B1EB-C47BE1F37CDA}"/>
              </a:ext>
            </a:extLst>
          </p:cNvPr>
          <p:cNvCxnSpPr/>
          <p:nvPr/>
        </p:nvCxnSpPr>
        <p:spPr>
          <a:xfrm>
            <a:off x="5940152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88412745-951F-4B85-8B0E-5FB6C51D70B4}"/>
              </a:ext>
            </a:extLst>
          </p:cNvPr>
          <p:cNvCxnSpPr/>
          <p:nvPr/>
        </p:nvCxnSpPr>
        <p:spPr>
          <a:xfrm>
            <a:off x="6228184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se šipkou 27">
            <a:extLst>
              <a:ext uri="{FF2B5EF4-FFF2-40B4-BE49-F238E27FC236}">
                <a16:creationId xmlns:a16="http://schemas.microsoft.com/office/drawing/2014/main" id="{22FF667D-61B9-44F6-A26E-84460934941E}"/>
              </a:ext>
            </a:extLst>
          </p:cNvPr>
          <p:cNvCxnSpPr/>
          <p:nvPr/>
        </p:nvCxnSpPr>
        <p:spPr>
          <a:xfrm>
            <a:off x="6516216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65FD9CBA-7621-43DB-B2BE-6318F614CABA}"/>
              </a:ext>
            </a:extLst>
          </p:cNvPr>
          <p:cNvCxnSpPr/>
          <p:nvPr/>
        </p:nvCxnSpPr>
        <p:spPr>
          <a:xfrm>
            <a:off x="6804248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se šipkou 29">
            <a:extLst>
              <a:ext uri="{FF2B5EF4-FFF2-40B4-BE49-F238E27FC236}">
                <a16:creationId xmlns:a16="http://schemas.microsoft.com/office/drawing/2014/main" id="{08C7146B-8E09-4FA1-9DFE-F24FFE7B2080}"/>
              </a:ext>
            </a:extLst>
          </p:cNvPr>
          <p:cNvCxnSpPr/>
          <p:nvPr/>
        </p:nvCxnSpPr>
        <p:spPr>
          <a:xfrm>
            <a:off x="7092280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se šipkou 30">
            <a:extLst>
              <a:ext uri="{FF2B5EF4-FFF2-40B4-BE49-F238E27FC236}">
                <a16:creationId xmlns:a16="http://schemas.microsoft.com/office/drawing/2014/main" id="{7AEA96F5-DF7E-4B3C-A374-C0943E312B16}"/>
              </a:ext>
            </a:extLst>
          </p:cNvPr>
          <p:cNvCxnSpPr/>
          <p:nvPr/>
        </p:nvCxnSpPr>
        <p:spPr>
          <a:xfrm>
            <a:off x="7380312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61E17B13-48AD-48FD-A267-4D2436B5FB21}"/>
              </a:ext>
            </a:extLst>
          </p:cNvPr>
          <p:cNvSpPr txBox="1"/>
          <p:nvPr/>
        </p:nvSpPr>
        <p:spPr>
          <a:xfrm>
            <a:off x="3059832" y="14799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Podsvícení – bílé světlo</a:t>
            </a:r>
          </a:p>
        </p:txBody>
      </p:sp>
      <p:cxnSp>
        <p:nvCxnSpPr>
          <p:cNvPr id="34" name="Přímá spojnice se šipkou 33">
            <a:extLst>
              <a:ext uri="{FF2B5EF4-FFF2-40B4-BE49-F238E27FC236}">
                <a16:creationId xmlns:a16="http://schemas.microsoft.com/office/drawing/2014/main" id="{12385F9C-1DEC-4D09-8BCB-C0694313C636}"/>
              </a:ext>
            </a:extLst>
          </p:cNvPr>
          <p:cNvCxnSpPr/>
          <p:nvPr/>
        </p:nvCxnSpPr>
        <p:spPr>
          <a:xfrm flipH="1">
            <a:off x="1763688" y="4581128"/>
            <a:ext cx="144016" cy="1296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se šipkou 34">
            <a:extLst>
              <a:ext uri="{FF2B5EF4-FFF2-40B4-BE49-F238E27FC236}">
                <a16:creationId xmlns:a16="http://schemas.microsoft.com/office/drawing/2014/main" id="{6B1FBC64-FED2-4D10-A355-795A0DF7BBC2}"/>
              </a:ext>
            </a:extLst>
          </p:cNvPr>
          <p:cNvCxnSpPr/>
          <p:nvPr/>
        </p:nvCxnSpPr>
        <p:spPr>
          <a:xfrm flipH="1">
            <a:off x="1838126" y="4726177"/>
            <a:ext cx="144016" cy="1296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Přímá spojnice se šipkou 36">
            <a:extLst>
              <a:ext uri="{FF2B5EF4-FFF2-40B4-BE49-F238E27FC236}">
                <a16:creationId xmlns:a16="http://schemas.microsoft.com/office/drawing/2014/main" id="{E5357DE8-22E7-4B67-A665-C2E83F2857A2}"/>
              </a:ext>
            </a:extLst>
          </p:cNvPr>
          <p:cNvCxnSpPr/>
          <p:nvPr/>
        </p:nvCxnSpPr>
        <p:spPr>
          <a:xfrm>
            <a:off x="4283968" y="4726177"/>
            <a:ext cx="0" cy="1151095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se šipkou 37">
            <a:extLst>
              <a:ext uri="{FF2B5EF4-FFF2-40B4-BE49-F238E27FC236}">
                <a16:creationId xmlns:a16="http://schemas.microsoft.com/office/drawing/2014/main" id="{22A60D9B-62B2-4F1F-A205-CABEAF9C4382}"/>
              </a:ext>
            </a:extLst>
          </p:cNvPr>
          <p:cNvCxnSpPr/>
          <p:nvPr/>
        </p:nvCxnSpPr>
        <p:spPr>
          <a:xfrm>
            <a:off x="4382611" y="4798701"/>
            <a:ext cx="0" cy="1151095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Přímá spojnice se šipkou 39">
            <a:extLst>
              <a:ext uri="{FF2B5EF4-FFF2-40B4-BE49-F238E27FC236}">
                <a16:creationId xmlns:a16="http://schemas.microsoft.com/office/drawing/2014/main" id="{258932ED-9328-4535-A8DA-B8321B47A654}"/>
              </a:ext>
            </a:extLst>
          </p:cNvPr>
          <p:cNvCxnSpPr/>
          <p:nvPr/>
        </p:nvCxnSpPr>
        <p:spPr>
          <a:xfrm>
            <a:off x="6857279" y="4665580"/>
            <a:ext cx="144016" cy="1151095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Přímá spojnice se šipkou 41">
            <a:extLst>
              <a:ext uri="{FF2B5EF4-FFF2-40B4-BE49-F238E27FC236}">
                <a16:creationId xmlns:a16="http://schemas.microsoft.com/office/drawing/2014/main" id="{575AFE99-1D00-4561-BFC4-C3D9F750E937}"/>
              </a:ext>
            </a:extLst>
          </p:cNvPr>
          <p:cNvCxnSpPr/>
          <p:nvPr/>
        </p:nvCxnSpPr>
        <p:spPr>
          <a:xfrm>
            <a:off x="7001295" y="4762632"/>
            <a:ext cx="144016" cy="1151095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ovéPole 45">
            <a:extLst>
              <a:ext uri="{FF2B5EF4-FFF2-40B4-BE49-F238E27FC236}">
                <a16:creationId xmlns:a16="http://schemas.microsoft.com/office/drawing/2014/main" id="{F8106544-7C47-410E-A56D-CA3D703873EE}"/>
              </a:ext>
            </a:extLst>
          </p:cNvPr>
          <p:cNvSpPr txBox="1"/>
          <p:nvPr/>
        </p:nvSpPr>
        <p:spPr>
          <a:xfrm>
            <a:off x="3995936" y="180417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Pixel</a:t>
            </a:r>
          </a:p>
        </p:txBody>
      </p:sp>
      <p:sp>
        <p:nvSpPr>
          <p:cNvPr id="47" name="TextovéPole 46">
            <a:extLst>
              <a:ext uri="{FF2B5EF4-FFF2-40B4-BE49-F238E27FC236}">
                <a16:creationId xmlns:a16="http://schemas.microsoft.com/office/drawing/2014/main" id="{CC272E5E-2D37-43DA-A8C7-927254B6D29D}"/>
              </a:ext>
            </a:extLst>
          </p:cNvPr>
          <p:cNvSpPr txBox="1"/>
          <p:nvPr/>
        </p:nvSpPr>
        <p:spPr>
          <a:xfrm>
            <a:off x="1761708" y="4393756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Barevný filtr</a:t>
            </a:r>
          </a:p>
          <a:p>
            <a:r>
              <a:rPr lang="cs-CZ" sz="1600" b="1" dirty="0"/>
              <a:t>630 </a:t>
            </a:r>
            <a:r>
              <a:rPr lang="cs-CZ" sz="1600" b="1" dirty="0" err="1"/>
              <a:t>nm</a:t>
            </a:r>
            <a:endParaRPr lang="cs-CZ" sz="1600" b="1" dirty="0"/>
          </a:p>
        </p:txBody>
      </p:sp>
      <p:sp>
        <p:nvSpPr>
          <p:cNvPr id="48" name="TextovéPole 47">
            <a:extLst>
              <a:ext uri="{FF2B5EF4-FFF2-40B4-BE49-F238E27FC236}">
                <a16:creationId xmlns:a16="http://schemas.microsoft.com/office/drawing/2014/main" id="{BD28AE7E-C8A3-48FB-8DE7-6F74EF2D3DAF}"/>
              </a:ext>
            </a:extLst>
          </p:cNvPr>
          <p:cNvSpPr txBox="1"/>
          <p:nvPr/>
        </p:nvSpPr>
        <p:spPr>
          <a:xfrm>
            <a:off x="3820848" y="4406624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Barevný filtr</a:t>
            </a:r>
          </a:p>
          <a:p>
            <a:r>
              <a:rPr lang="cs-CZ" sz="1600" b="1" dirty="0"/>
              <a:t>530 </a:t>
            </a:r>
            <a:r>
              <a:rPr lang="cs-CZ" sz="1600" b="1" dirty="0" err="1"/>
              <a:t>nm</a:t>
            </a:r>
            <a:endParaRPr lang="cs-CZ" sz="1600" b="1" dirty="0"/>
          </a:p>
        </p:txBody>
      </p:sp>
      <p:sp>
        <p:nvSpPr>
          <p:cNvPr id="49" name="TextovéPole 48">
            <a:extLst>
              <a:ext uri="{FF2B5EF4-FFF2-40B4-BE49-F238E27FC236}">
                <a16:creationId xmlns:a16="http://schemas.microsoft.com/office/drawing/2014/main" id="{F493549E-F9D2-4990-894D-F0BB0E016CB9}"/>
              </a:ext>
            </a:extLst>
          </p:cNvPr>
          <p:cNvSpPr txBox="1"/>
          <p:nvPr/>
        </p:nvSpPr>
        <p:spPr>
          <a:xfrm>
            <a:off x="5934238" y="4388581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solidFill>
                  <a:schemeClr val="bg1"/>
                </a:solidFill>
              </a:rPr>
              <a:t>Barevný filtr</a:t>
            </a:r>
          </a:p>
          <a:p>
            <a:r>
              <a:rPr lang="cs-CZ" sz="1600" b="1" dirty="0">
                <a:solidFill>
                  <a:schemeClr val="bg1"/>
                </a:solidFill>
              </a:rPr>
              <a:t>450 </a:t>
            </a:r>
            <a:r>
              <a:rPr lang="cs-CZ" sz="1600" b="1" dirty="0" err="1">
                <a:solidFill>
                  <a:schemeClr val="bg1"/>
                </a:solidFill>
              </a:rPr>
              <a:t>nm</a:t>
            </a:r>
            <a:endParaRPr lang="cs-CZ" sz="1600" b="1" dirty="0">
              <a:solidFill>
                <a:schemeClr val="bg1"/>
              </a:solidFill>
            </a:endParaRPr>
          </a:p>
        </p:txBody>
      </p:sp>
      <p:sp>
        <p:nvSpPr>
          <p:cNvPr id="50" name="TextovéPole 49">
            <a:extLst>
              <a:ext uri="{FF2B5EF4-FFF2-40B4-BE49-F238E27FC236}">
                <a16:creationId xmlns:a16="http://schemas.microsoft.com/office/drawing/2014/main" id="{F9D01C41-EA75-4B9A-961F-6B5E9EB69F1E}"/>
              </a:ext>
            </a:extLst>
          </p:cNvPr>
          <p:cNvSpPr txBox="1"/>
          <p:nvPr/>
        </p:nvSpPr>
        <p:spPr>
          <a:xfrm>
            <a:off x="1761708" y="3218492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Kapalné krystaly</a:t>
            </a:r>
          </a:p>
        </p:txBody>
      </p:sp>
      <p:sp>
        <p:nvSpPr>
          <p:cNvPr id="51" name="TextovéPole 50">
            <a:extLst>
              <a:ext uri="{FF2B5EF4-FFF2-40B4-BE49-F238E27FC236}">
                <a16:creationId xmlns:a16="http://schemas.microsoft.com/office/drawing/2014/main" id="{920F083B-543E-415A-97BB-BD5B933C1B57}"/>
              </a:ext>
            </a:extLst>
          </p:cNvPr>
          <p:cNvSpPr txBox="1"/>
          <p:nvPr/>
        </p:nvSpPr>
        <p:spPr>
          <a:xfrm>
            <a:off x="3759199" y="3212775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Kapalné krystaly</a:t>
            </a:r>
          </a:p>
        </p:txBody>
      </p:sp>
      <p:sp>
        <p:nvSpPr>
          <p:cNvPr id="52" name="TextovéPole 51">
            <a:extLst>
              <a:ext uri="{FF2B5EF4-FFF2-40B4-BE49-F238E27FC236}">
                <a16:creationId xmlns:a16="http://schemas.microsoft.com/office/drawing/2014/main" id="{A20149A2-6902-436C-8F05-B795637E2CB7}"/>
              </a:ext>
            </a:extLst>
          </p:cNvPr>
          <p:cNvSpPr txBox="1"/>
          <p:nvPr/>
        </p:nvSpPr>
        <p:spPr>
          <a:xfrm>
            <a:off x="5903166" y="3212774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Kapalné krystaly</a:t>
            </a:r>
          </a:p>
        </p:txBody>
      </p:sp>
      <p:cxnSp>
        <p:nvCxnSpPr>
          <p:cNvPr id="54" name="Přímá spojnice se šipkou 53">
            <a:extLst>
              <a:ext uri="{FF2B5EF4-FFF2-40B4-BE49-F238E27FC236}">
                <a16:creationId xmlns:a16="http://schemas.microsoft.com/office/drawing/2014/main" id="{579B967E-E8C3-4E9E-BAC4-44BD9E7826A1}"/>
              </a:ext>
            </a:extLst>
          </p:cNvPr>
          <p:cNvCxnSpPr/>
          <p:nvPr/>
        </p:nvCxnSpPr>
        <p:spPr>
          <a:xfrm>
            <a:off x="1907704" y="2173506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Přímá spojnice se šipkou 54">
            <a:extLst>
              <a:ext uri="{FF2B5EF4-FFF2-40B4-BE49-F238E27FC236}">
                <a16:creationId xmlns:a16="http://schemas.microsoft.com/office/drawing/2014/main" id="{5A2950C1-9849-43C2-924C-A7321BA66461}"/>
              </a:ext>
            </a:extLst>
          </p:cNvPr>
          <p:cNvCxnSpPr/>
          <p:nvPr/>
        </p:nvCxnSpPr>
        <p:spPr>
          <a:xfrm>
            <a:off x="2267744" y="2173506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Přímá spojnice se šipkou 55">
            <a:extLst>
              <a:ext uri="{FF2B5EF4-FFF2-40B4-BE49-F238E27FC236}">
                <a16:creationId xmlns:a16="http://schemas.microsoft.com/office/drawing/2014/main" id="{BA66712D-1ADA-4036-924B-D778C36D5FE4}"/>
              </a:ext>
            </a:extLst>
          </p:cNvPr>
          <p:cNvCxnSpPr/>
          <p:nvPr/>
        </p:nvCxnSpPr>
        <p:spPr>
          <a:xfrm>
            <a:off x="2627784" y="2173506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Přímá spojnice se šipkou 56">
            <a:extLst>
              <a:ext uri="{FF2B5EF4-FFF2-40B4-BE49-F238E27FC236}">
                <a16:creationId xmlns:a16="http://schemas.microsoft.com/office/drawing/2014/main" id="{09B9617A-47C3-44B7-85C1-2F82005E1963}"/>
              </a:ext>
            </a:extLst>
          </p:cNvPr>
          <p:cNvCxnSpPr/>
          <p:nvPr/>
        </p:nvCxnSpPr>
        <p:spPr>
          <a:xfrm>
            <a:off x="1925944" y="3511170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Přímá spojnice se šipkou 57">
            <a:extLst>
              <a:ext uri="{FF2B5EF4-FFF2-40B4-BE49-F238E27FC236}">
                <a16:creationId xmlns:a16="http://schemas.microsoft.com/office/drawing/2014/main" id="{64DF3D14-4998-45A5-968A-ECDBDEDBC23D}"/>
              </a:ext>
            </a:extLst>
          </p:cNvPr>
          <p:cNvCxnSpPr/>
          <p:nvPr/>
        </p:nvCxnSpPr>
        <p:spPr>
          <a:xfrm>
            <a:off x="2285984" y="3511170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Přímá spojnice se šipkou 58">
            <a:extLst>
              <a:ext uri="{FF2B5EF4-FFF2-40B4-BE49-F238E27FC236}">
                <a16:creationId xmlns:a16="http://schemas.microsoft.com/office/drawing/2014/main" id="{3C0C0F68-E813-4E3D-8169-BA6A67849878}"/>
              </a:ext>
            </a:extLst>
          </p:cNvPr>
          <p:cNvCxnSpPr/>
          <p:nvPr/>
        </p:nvCxnSpPr>
        <p:spPr>
          <a:xfrm>
            <a:off x="2646024" y="3511170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Přímá spojnice se šipkou 59">
            <a:extLst>
              <a:ext uri="{FF2B5EF4-FFF2-40B4-BE49-F238E27FC236}">
                <a16:creationId xmlns:a16="http://schemas.microsoft.com/office/drawing/2014/main" id="{7724ABAF-B999-4633-BDDA-293867C8A7BC}"/>
              </a:ext>
            </a:extLst>
          </p:cNvPr>
          <p:cNvCxnSpPr/>
          <p:nvPr/>
        </p:nvCxnSpPr>
        <p:spPr>
          <a:xfrm>
            <a:off x="4022571" y="2207886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Přímá spojnice se šipkou 60">
            <a:extLst>
              <a:ext uri="{FF2B5EF4-FFF2-40B4-BE49-F238E27FC236}">
                <a16:creationId xmlns:a16="http://schemas.microsoft.com/office/drawing/2014/main" id="{558680BA-FC4D-42CA-9976-9F7631426AFE}"/>
              </a:ext>
            </a:extLst>
          </p:cNvPr>
          <p:cNvCxnSpPr/>
          <p:nvPr/>
        </p:nvCxnSpPr>
        <p:spPr>
          <a:xfrm>
            <a:off x="4382611" y="2207886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Přímá spojnice se šipkou 61">
            <a:extLst>
              <a:ext uri="{FF2B5EF4-FFF2-40B4-BE49-F238E27FC236}">
                <a16:creationId xmlns:a16="http://schemas.microsoft.com/office/drawing/2014/main" id="{B6BCF61A-D780-48F6-B916-1C4A61BD5C79}"/>
              </a:ext>
            </a:extLst>
          </p:cNvPr>
          <p:cNvCxnSpPr/>
          <p:nvPr/>
        </p:nvCxnSpPr>
        <p:spPr>
          <a:xfrm>
            <a:off x="4742651" y="2207886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Přímá spojnice se šipkou 62">
            <a:extLst>
              <a:ext uri="{FF2B5EF4-FFF2-40B4-BE49-F238E27FC236}">
                <a16:creationId xmlns:a16="http://schemas.microsoft.com/office/drawing/2014/main" id="{D94B4767-EA6A-477D-80AF-40F579D140EE}"/>
              </a:ext>
            </a:extLst>
          </p:cNvPr>
          <p:cNvCxnSpPr/>
          <p:nvPr/>
        </p:nvCxnSpPr>
        <p:spPr>
          <a:xfrm>
            <a:off x="6156176" y="2245514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Přímá spojnice se šipkou 63">
            <a:extLst>
              <a:ext uri="{FF2B5EF4-FFF2-40B4-BE49-F238E27FC236}">
                <a16:creationId xmlns:a16="http://schemas.microsoft.com/office/drawing/2014/main" id="{16AB5C3F-C413-4C49-B7B7-30142F55F44D}"/>
              </a:ext>
            </a:extLst>
          </p:cNvPr>
          <p:cNvCxnSpPr/>
          <p:nvPr/>
        </p:nvCxnSpPr>
        <p:spPr>
          <a:xfrm>
            <a:off x="6516216" y="2245514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Přímá spojnice se šipkou 64">
            <a:extLst>
              <a:ext uri="{FF2B5EF4-FFF2-40B4-BE49-F238E27FC236}">
                <a16:creationId xmlns:a16="http://schemas.microsoft.com/office/drawing/2014/main" id="{011FA796-BC5D-46FA-B085-E711159BBD36}"/>
              </a:ext>
            </a:extLst>
          </p:cNvPr>
          <p:cNvCxnSpPr/>
          <p:nvPr/>
        </p:nvCxnSpPr>
        <p:spPr>
          <a:xfrm>
            <a:off x="6876256" y="2245514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Přímá spojnice se šipkou 65">
            <a:extLst>
              <a:ext uri="{FF2B5EF4-FFF2-40B4-BE49-F238E27FC236}">
                <a16:creationId xmlns:a16="http://schemas.microsoft.com/office/drawing/2014/main" id="{B0046127-6500-4F20-A67D-3A19750C16FF}"/>
              </a:ext>
            </a:extLst>
          </p:cNvPr>
          <p:cNvCxnSpPr/>
          <p:nvPr/>
        </p:nvCxnSpPr>
        <p:spPr>
          <a:xfrm>
            <a:off x="4022571" y="3511170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Přímá spojnice se šipkou 66">
            <a:extLst>
              <a:ext uri="{FF2B5EF4-FFF2-40B4-BE49-F238E27FC236}">
                <a16:creationId xmlns:a16="http://schemas.microsoft.com/office/drawing/2014/main" id="{2B7BCA1F-220D-42C8-BD9D-4ADFC4196DAE}"/>
              </a:ext>
            </a:extLst>
          </p:cNvPr>
          <p:cNvCxnSpPr/>
          <p:nvPr/>
        </p:nvCxnSpPr>
        <p:spPr>
          <a:xfrm>
            <a:off x="4382611" y="3511170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Přímá spojnice se šipkou 67">
            <a:extLst>
              <a:ext uri="{FF2B5EF4-FFF2-40B4-BE49-F238E27FC236}">
                <a16:creationId xmlns:a16="http://schemas.microsoft.com/office/drawing/2014/main" id="{A2FBED6E-6145-4F35-A391-9B8C8FC17459}"/>
              </a:ext>
            </a:extLst>
          </p:cNvPr>
          <p:cNvCxnSpPr/>
          <p:nvPr/>
        </p:nvCxnSpPr>
        <p:spPr>
          <a:xfrm>
            <a:off x="4742651" y="3511170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Přímá spojnice se šipkou 68">
            <a:extLst>
              <a:ext uri="{FF2B5EF4-FFF2-40B4-BE49-F238E27FC236}">
                <a16:creationId xmlns:a16="http://schemas.microsoft.com/office/drawing/2014/main" id="{4DC3CEF7-E4E0-4792-9108-25A52E8CAC2F}"/>
              </a:ext>
            </a:extLst>
          </p:cNvPr>
          <p:cNvCxnSpPr/>
          <p:nvPr/>
        </p:nvCxnSpPr>
        <p:spPr>
          <a:xfrm>
            <a:off x="6167012" y="3493127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Přímá spojnice se šipkou 69">
            <a:extLst>
              <a:ext uri="{FF2B5EF4-FFF2-40B4-BE49-F238E27FC236}">
                <a16:creationId xmlns:a16="http://schemas.microsoft.com/office/drawing/2014/main" id="{27D7F9E6-46DA-40F2-90A0-EDE5DCF1A77D}"/>
              </a:ext>
            </a:extLst>
          </p:cNvPr>
          <p:cNvCxnSpPr/>
          <p:nvPr/>
        </p:nvCxnSpPr>
        <p:spPr>
          <a:xfrm>
            <a:off x="6527052" y="3493127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Přímá spojnice se šipkou 70">
            <a:extLst>
              <a:ext uri="{FF2B5EF4-FFF2-40B4-BE49-F238E27FC236}">
                <a16:creationId xmlns:a16="http://schemas.microsoft.com/office/drawing/2014/main" id="{12927CAC-CC0F-493D-A9E6-84666DF94A68}"/>
              </a:ext>
            </a:extLst>
          </p:cNvPr>
          <p:cNvCxnSpPr/>
          <p:nvPr/>
        </p:nvCxnSpPr>
        <p:spPr>
          <a:xfrm>
            <a:off x="6887092" y="3493127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ovéPole 2">
            <a:extLst>
              <a:ext uri="{FF2B5EF4-FFF2-40B4-BE49-F238E27FC236}">
                <a16:creationId xmlns:a16="http://schemas.microsoft.com/office/drawing/2014/main" id="{AEED1265-10DD-4F87-8A66-39C43787C410}"/>
              </a:ext>
            </a:extLst>
          </p:cNvPr>
          <p:cNvSpPr txBox="1"/>
          <p:nvPr/>
        </p:nvSpPr>
        <p:spPr>
          <a:xfrm>
            <a:off x="1870935" y="1880828"/>
            <a:ext cx="114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Bílé světlo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E2D4CE94-1197-4580-93BF-447F4CF1024D}"/>
              </a:ext>
            </a:extLst>
          </p:cNvPr>
          <p:cNvSpPr txBox="1"/>
          <p:nvPr/>
        </p:nvSpPr>
        <p:spPr>
          <a:xfrm>
            <a:off x="1892611" y="5078011"/>
            <a:ext cx="1546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Propouští světlo s vlnovou délkou 600-655 </a:t>
            </a:r>
            <a:r>
              <a:rPr lang="cs-CZ" sz="1400" dirty="0" err="1"/>
              <a:t>nm</a:t>
            </a:r>
            <a:endParaRPr lang="cs-CZ" sz="1400" dirty="0"/>
          </a:p>
        </p:txBody>
      </p:sp>
      <p:sp>
        <p:nvSpPr>
          <p:cNvPr id="72" name="TextovéPole 71">
            <a:extLst>
              <a:ext uri="{FF2B5EF4-FFF2-40B4-BE49-F238E27FC236}">
                <a16:creationId xmlns:a16="http://schemas.microsoft.com/office/drawing/2014/main" id="{E31E6A27-EF67-43C8-804D-540756465F14}"/>
              </a:ext>
            </a:extLst>
          </p:cNvPr>
          <p:cNvSpPr txBox="1"/>
          <p:nvPr/>
        </p:nvSpPr>
        <p:spPr>
          <a:xfrm>
            <a:off x="4307098" y="5065930"/>
            <a:ext cx="1546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Propouští světlo s vlnovou délkou 500-550 </a:t>
            </a:r>
            <a:r>
              <a:rPr lang="cs-CZ" sz="1400" dirty="0" err="1"/>
              <a:t>nm</a:t>
            </a:r>
            <a:endParaRPr lang="cs-CZ" sz="1400" dirty="0"/>
          </a:p>
        </p:txBody>
      </p:sp>
      <p:sp>
        <p:nvSpPr>
          <p:cNvPr id="73" name="TextovéPole 72">
            <a:extLst>
              <a:ext uri="{FF2B5EF4-FFF2-40B4-BE49-F238E27FC236}">
                <a16:creationId xmlns:a16="http://schemas.microsoft.com/office/drawing/2014/main" id="{5D904D67-4123-4F18-A025-768E96130C10}"/>
              </a:ext>
            </a:extLst>
          </p:cNvPr>
          <p:cNvSpPr txBox="1"/>
          <p:nvPr/>
        </p:nvSpPr>
        <p:spPr>
          <a:xfrm>
            <a:off x="7072319" y="5058115"/>
            <a:ext cx="1546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Propouští světlo s vlnovou délkou 435-465 </a:t>
            </a:r>
            <a:r>
              <a:rPr lang="cs-CZ" sz="1400" dirty="0" err="1"/>
              <a:t>nm</a:t>
            </a:r>
            <a:endParaRPr lang="cs-CZ" sz="1400" dirty="0"/>
          </a:p>
        </p:txBody>
      </p:sp>
      <p:sp>
        <p:nvSpPr>
          <p:cNvPr id="74" name="TextovéPole 73">
            <a:extLst>
              <a:ext uri="{FF2B5EF4-FFF2-40B4-BE49-F238E27FC236}">
                <a16:creationId xmlns:a16="http://schemas.microsoft.com/office/drawing/2014/main" id="{6D3CCFAC-00C7-4B67-8C5A-841CCE1E27DB}"/>
              </a:ext>
            </a:extLst>
          </p:cNvPr>
          <p:cNvSpPr txBox="1"/>
          <p:nvPr/>
        </p:nvSpPr>
        <p:spPr>
          <a:xfrm>
            <a:off x="940533" y="6018707"/>
            <a:ext cx="849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Barevné filtry nejsou dokonalé – Měly by propouštět pouze ideální červené, zelené a modré světlo, ale propustí částečné i jiné vlnové délky</a:t>
            </a:r>
          </a:p>
        </p:txBody>
      </p:sp>
    </p:spTree>
    <p:extLst>
      <p:ext uri="{BB962C8B-B14F-4D97-AF65-F5344CB8AC3E}">
        <p14:creationId xmlns:p14="http://schemas.microsoft.com/office/powerpoint/2010/main" val="31345326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37B2556A-DE3F-4E2D-A3F5-821FB7990823}"/>
              </a:ext>
            </a:extLst>
          </p:cNvPr>
          <p:cNvSpPr/>
          <p:nvPr/>
        </p:nvSpPr>
        <p:spPr>
          <a:xfrm>
            <a:off x="1331640" y="4149080"/>
            <a:ext cx="2088232" cy="7920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D3189EFA-A55A-43CF-9E42-02A26438D58E}"/>
              </a:ext>
            </a:extLst>
          </p:cNvPr>
          <p:cNvSpPr/>
          <p:nvPr/>
        </p:nvSpPr>
        <p:spPr>
          <a:xfrm>
            <a:off x="3429736" y="4149080"/>
            <a:ext cx="2088232" cy="792088"/>
          </a:xfrm>
          <a:prstGeom prst="rect">
            <a:avLst/>
          </a:prstGeom>
          <a:solidFill>
            <a:srgbClr val="00F26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4F1693BC-3771-4FF2-B6BF-18A082B546F9}"/>
              </a:ext>
            </a:extLst>
          </p:cNvPr>
          <p:cNvSpPr/>
          <p:nvPr/>
        </p:nvSpPr>
        <p:spPr>
          <a:xfrm>
            <a:off x="5497259" y="4149080"/>
            <a:ext cx="2059623" cy="792088"/>
          </a:xfrm>
          <a:prstGeom prst="rect">
            <a:avLst/>
          </a:prstGeom>
          <a:solidFill>
            <a:srgbClr val="311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C9CA6B1-9558-4733-B47C-E3D282691518}"/>
              </a:ext>
            </a:extLst>
          </p:cNvPr>
          <p:cNvSpPr/>
          <p:nvPr/>
        </p:nvSpPr>
        <p:spPr>
          <a:xfrm>
            <a:off x="1331640" y="2420888"/>
            <a:ext cx="2076396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B291A5B4-9114-4960-943A-EFBD94DFAD1C}"/>
              </a:ext>
            </a:extLst>
          </p:cNvPr>
          <p:cNvSpPr/>
          <p:nvPr/>
        </p:nvSpPr>
        <p:spPr>
          <a:xfrm>
            <a:off x="3419872" y="2420888"/>
            <a:ext cx="2076396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40DD7922-9C0A-4608-BB56-B7C346DA6C62}"/>
              </a:ext>
            </a:extLst>
          </p:cNvPr>
          <p:cNvSpPr/>
          <p:nvPr/>
        </p:nvSpPr>
        <p:spPr>
          <a:xfrm>
            <a:off x="5490350" y="2420888"/>
            <a:ext cx="2076396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E4DDB524-ED18-43B5-9AEC-FFEE7DAA09B2}"/>
              </a:ext>
            </a:extLst>
          </p:cNvPr>
          <p:cNvCxnSpPr/>
          <p:nvPr/>
        </p:nvCxnSpPr>
        <p:spPr>
          <a:xfrm>
            <a:off x="1619672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se šipkou 11">
            <a:extLst>
              <a:ext uri="{FF2B5EF4-FFF2-40B4-BE49-F238E27FC236}">
                <a16:creationId xmlns:a16="http://schemas.microsoft.com/office/drawing/2014/main" id="{69A83E7F-4DF9-48C9-A58A-D2DFA908B08B}"/>
              </a:ext>
            </a:extLst>
          </p:cNvPr>
          <p:cNvCxnSpPr/>
          <p:nvPr/>
        </p:nvCxnSpPr>
        <p:spPr>
          <a:xfrm>
            <a:off x="1907704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DAD7A536-4F10-46C3-866F-29E5BF0E8806}"/>
              </a:ext>
            </a:extLst>
          </p:cNvPr>
          <p:cNvCxnSpPr/>
          <p:nvPr/>
        </p:nvCxnSpPr>
        <p:spPr>
          <a:xfrm>
            <a:off x="2195736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se šipkou 13">
            <a:extLst>
              <a:ext uri="{FF2B5EF4-FFF2-40B4-BE49-F238E27FC236}">
                <a16:creationId xmlns:a16="http://schemas.microsoft.com/office/drawing/2014/main" id="{F7A0DC02-4C86-48DC-A5F2-B1F4927E0007}"/>
              </a:ext>
            </a:extLst>
          </p:cNvPr>
          <p:cNvCxnSpPr/>
          <p:nvPr/>
        </p:nvCxnSpPr>
        <p:spPr>
          <a:xfrm>
            <a:off x="2483768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C64F9241-954F-490F-A723-6A26E49A0D77}"/>
              </a:ext>
            </a:extLst>
          </p:cNvPr>
          <p:cNvCxnSpPr/>
          <p:nvPr/>
        </p:nvCxnSpPr>
        <p:spPr>
          <a:xfrm>
            <a:off x="2771800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92684B4C-3D2C-4354-8C69-6A2E89F8B440}"/>
              </a:ext>
            </a:extLst>
          </p:cNvPr>
          <p:cNvCxnSpPr/>
          <p:nvPr/>
        </p:nvCxnSpPr>
        <p:spPr>
          <a:xfrm>
            <a:off x="3059832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E3B422BE-2B58-4861-B39F-992EACA48224}"/>
              </a:ext>
            </a:extLst>
          </p:cNvPr>
          <p:cNvCxnSpPr/>
          <p:nvPr/>
        </p:nvCxnSpPr>
        <p:spPr>
          <a:xfrm>
            <a:off x="3347864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E2565D56-6087-4310-AF5F-9A65568756CF}"/>
              </a:ext>
            </a:extLst>
          </p:cNvPr>
          <p:cNvCxnSpPr/>
          <p:nvPr/>
        </p:nvCxnSpPr>
        <p:spPr>
          <a:xfrm>
            <a:off x="3635896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6D8D84CF-00A4-4476-BA31-1C55E4BE57CC}"/>
              </a:ext>
            </a:extLst>
          </p:cNvPr>
          <p:cNvCxnSpPr/>
          <p:nvPr/>
        </p:nvCxnSpPr>
        <p:spPr>
          <a:xfrm>
            <a:off x="3923928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FFF53301-0E5A-4FDC-943E-790B1316300C}"/>
              </a:ext>
            </a:extLst>
          </p:cNvPr>
          <p:cNvCxnSpPr/>
          <p:nvPr/>
        </p:nvCxnSpPr>
        <p:spPr>
          <a:xfrm>
            <a:off x="4211960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4334785B-F704-4BA2-A4BF-DAAADF8B8F8C}"/>
              </a:ext>
            </a:extLst>
          </p:cNvPr>
          <p:cNvCxnSpPr/>
          <p:nvPr/>
        </p:nvCxnSpPr>
        <p:spPr>
          <a:xfrm>
            <a:off x="4499992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079BFA80-7B91-423E-B01D-7BF550B2770F}"/>
              </a:ext>
            </a:extLst>
          </p:cNvPr>
          <p:cNvCxnSpPr/>
          <p:nvPr/>
        </p:nvCxnSpPr>
        <p:spPr>
          <a:xfrm>
            <a:off x="4788024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4582BE73-A90D-4AEF-BECF-6F43AA898A59}"/>
              </a:ext>
            </a:extLst>
          </p:cNvPr>
          <p:cNvCxnSpPr/>
          <p:nvPr/>
        </p:nvCxnSpPr>
        <p:spPr>
          <a:xfrm>
            <a:off x="5076056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78B20762-3A48-45D3-9EC1-CCAB779024F2}"/>
              </a:ext>
            </a:extLst>
          </p:cNvPr>
          <p:cNvCxnSpPr/>
          <p:nvPr/>
        </p:nvCxnSpPr>
        <p:spPr>
          <a:xfrm>
            <a:off x="5364088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E8061571-7014-492B-8AE5-56741EEE3E0C}"/>
              </a:ext>
            </a:extLst>
          </p:cNvPr>
          <p:cNvCxnSpPr/>
          <p:nvPr/>
        </p:nvCxnSpPr>
        <p:spPr>
          <a:xfrm>
            <a:off x="5652120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B6E269DC-5C1A-44FE-B1EB-C47BE1F37CDA}"/>
              </a:ext>
            </a:extLst>
          </p:cNvPr>
          <p:cNvCxnSpPr/>
          <p:nvPr/>
        </p:nvCxnSpPr>
        <p:spPr>
          <a:xfrm>
            <a:off x="5940152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88412745-951F-4B85-8B0E-5FB6C51D70B4}"/>
              </a:ext>
            </a:extLst>
          </p:cNvPr>
          <p:cNvCxnSpPr/>
          <p:nvPr/>
        </p:nvCxnSpPr>
        <p:spPr>
          <a:xfrm>
            <a:off x="6228184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se šipkou 27">
            <a:extLst>
              <a:ext uri="{FF2B5EF4-FFF2-40B4-BE49-F238E27FC236}">
                <a16:creationId xmlns:a16="http://schemas.microsoft.com/office/drawing/2014/main" id="{22FF667D-61B9-44F6-A26E-84460934941E}"/>
              </a:ext>
            </a:extLst>
          </p:cNvPr>
          <p:cNvCxnSpPr/>
          <p:nvPr/>
        </p:nvCxnSpPr>
        <p:spPr>
          <a:xfrm>
            <a:off x="6516216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65FD9CBA-7621-43DB-B2BE-6318F614CABA}"/>
              </a:ext>
            </a:extLst>
          </p:cNvPr>
          <p:cNvCxnSpPr/>
          <p:nvPr/>
        </p:nvCxnSpPr>
        <p:spPr>
          <a:xfrm>
            <a:off x="6804248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se šipkou 29">
            <a:extLst>
              <a:ext uri="{FF2B5EF4-FFF2-40B4-BE49-F238E27FC236}">
                <a16:creationId xmlns:a16="http://schemas.microsoft.com/office/drawing/2014/main" id="{08C7146B-8E09-4FA1-9DFE-F24FFE7B2080}"/>
              </a:ext>
            </a:extLst>
          </p:cNvPr>
          <p:cNvCxnSpPr/>
          <p:nvPr/>
        </p:nvCxnSpPr>
        <p:spPr>
          <a:xfrm>
            <a:off x="7092280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se šipkou 30">
            <a:extLst>
              <a:ext uri="{FF2B5EF4-FFF2-40B4-BE49-F238E27FC236}">
                <a16:creationId xmlns:a16="http://schemas.microsoft.com/office/drawing/2014/main" id="{7AEA96F5-DF7E-4B3C-A374-C0943E312B16}"/>
              </a:ext>
            </a:extLst>
          </p:cNvPr>
          <p:cNvCxnSpPr/>
          <p:nvPr/>
        </p:nvCxnSpPr>
        <p:spPr>
          <a:xfrm>
            <a:off x="7380312" y="620688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61E17B13-48AD-48FD-A267-4D2436B5FB21}"/>
              </a:ext>
            </a:extLst>
          </p:cNvPr>
          <p:cNvSpPr txBox="1"/>
          <p:nvPr/>
        </p:nvSpPr>
        <p:spPr>
          <a:xfrm>
            <a:off x="3059832" y="14799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Podsvícení – bílé světlo</a:t>
            </a:r>
          </a:p>
        </p:txBody>
      </p:sp>
      <p:cxnSp>
        <p:nvCxnSpPr>
          <p:cNvPr id="34" name="Přímá spojnice se šipkou 33">
            <a:extLst>
              <a:ext uri="{FF2B5EF4-FFF2-40B4-BE49-F238E27FC236}">
                <a16:creationId xmlns:a16="http://schemas.microsoft.com/office/drawing/2014/main" id="{12385F9C-1DEC-4D09-8BCB-C0694313C636}"/>
              </a:ext>
            </a:extLst>
          </p:cNvPr>
          <p:cNvCxnSpPr/>
          <p:nvPr/>
        </p:nvCxnSpPr>
        <p:spPr>
          <a:xfrm flipH="1">
            <a:off x="1763688" y="4581128"/>
            <a:ext cx="144016" cy="1296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se šipkou 34">
            <a:extLst>
              <a:ext uri="{FF2B5EF4-FFF2-40B4-BE49-F238E27FC236}">
                <a16:creationId xmlns:a16="http://schemas.microsoft.com/office/drawing/2014/main" id="{6B1FBC64-FED2-4D10-A355-795A0DF7BBC2}"/>
              </a:ext>
            </a:extLst>
          </p:cNvPr>
          <p:cNvCxnSpPr/>
          <p:nvPr/>
        </p:nvCxnSpPr>
        <p:spPr>
          <a:xfrm flipH="1">
            <a:off x="1838126" y="4726177"/>
            <a:ext cx="144016" cy="1296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Přímá spojnice se šipkou 36">
            <a:extLst>
              <a:ext uri="{FF2B5EF4-FFF2-40B4-BE49-F238E27FC236}">
                <a16:creationId xmlns:a16="http://schemas.microsoft.com/office/drawing/2014/main" id="{E5357DE8-22E7-4B67-A665-C2E83F2857A2}"/>
              </a:ext>
            </a:extLst>
          </p:cNvPr>
          <p:cNvCxnSpPr/>
          <p:nvPr/>
        </p:nvCxnSpPr>
        <p:spPr>
          <a:xfrm>
            <a:off x="4283968" y="4726177"/>
            <a:ext cx="0" cy="1151095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se šipkou 37">
            <a:extLst>
              <a:ext uri="{FF2B5EF4-FFF2-40B4-BE49-F238E27FC236}">
                <a16:creationId xmlns:a16="http://schemas.microsoft.com/office/drawing/2014/main" id="{22A60D9B-62B2-4F1F-A205-CABEAF9C4382}"/>
              </a:ext>
            </a:extLst>
          </p:cNvPr>
          <p:cNvCxnSpPr/>
          <p:nvPr/>
        </p:nvCxnSpPr>
        <p:spPr>
          <a:xfrm>
            <a:off x="4382611" y="4798701"/>
            <a:ext cx="0" cy="1151095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Přímá spojnice se šipkou 39">
            <a:extLst>
              <a:ext uri="{FF2B5EF4-FFF2-40B4-BE49-F238E27FC236}">
                <a16:creationId xmlns:a16="http://schemas.microsoft.com/office/drawing/2014/main" id="{258932ED-9328-4535-A8DA-B8321B47A654}"/>
              </a:ext>
            </a:extLst>
          </p:cNvPr>
          <p:cNvCxnSpPr/>
          <p:nvPr/>
        </p:nvCxnSpPr>
        <p:spPr>
          <a:xfrm>
            <a:off x="6857279" y="4665580"/>
            <a:ext cx="144016" cy="1151095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Přímá spojnice se šipkou 41">
            <a:extLst>
              <a:ext uri="{FF2B5EF4-FFF2-40B4-BE49-F238E27FC236}">
                <a16:creationId xmlns:a16="http://schemas.microsoft.com/office/drawing/2014/main" id="{575AFE99-1D00-4561-BFC4-C3D9F750E937}"/>
              </a:ext>
            </a:extLst>
          </p:cNvPr>
          <p:cNvCxnSpPr/>
          <p:nvPr/>
        </p:nvCxnSpPr>
        <p:spPr>
          <a:xfrm>
            <a:off x="7001295" y="4762632"/>
            <a:ext cx="144016" cy="1151095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ovéPole 45">
            <a:extLst>
              <a:ext uri="{FF2B5EF4-FFF2-40B4-BE49-F238E27FC236}">
                <a16:creationId xmlns:a16="http://schemas.microsoft.com/office/drawing/2014/main" id="{F8106544-7C47-410E-A56D-CA3D703873EE}"/>
              </a:ext>
            </a:extLst>
          </p:cNvPr>
          <p:cNvSpPr txBox="1"/>
          <p:nvPr/>
        </p:nvSpPr>
        <p:spPr>
          <a:xfrm>
            <a:off x="3995936" y="180417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Pixel</a:t>
            </a:r>
          </a:p>
        </p:txBody>
      </p:sp>
      <p:sp>
        <p:nvSpPr>
          <p:cNvPr id="47" name="TextovéPole 46">
            <a:extLst>
              <a:ext uri="{FF2B5EF4-FFF2-40B4-BE49-F238E27FC236}">
                <a16:creationId xmlns:a16="http://schemas.microsoft.com/office/drawing/2014/main" id="{CC272E5E-2D37-43DA-A8C7-927254B6D29D}"/>
              </a:ext>
            </a:extLst>
          </p:cNvPr>
          <p:cNvSpPr txBox="1"/>
          <p:nvPr/>
        </p:nvSpPr>
        <p:spPr>
          <a:xfrm>
            <a:off x="1761708" y="4393756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Barevný filtr</a:t>
            </a:r>
          </a:p>
          <a:p>
            <a:r>
              <a:rPr lang="cs-CZ" sz="1600" b="1" dirty="0"/>
              <a:t>630 </a:t>
            </a:r>
            <a:r>
              <a:rPr lang="cs-CZ" sz="1600" b="1" dirty="0" err="1"/>
              <a:t>nm</a:t>
            </a:r>
            <a:endParaRPr lang="cs-CZ" sz="1600" b="1" dirty="0"/>
          </a:p>
        </p:txBody>
      </p:sp>
      <p:sp>
        <p:nvSpPr>
          <p:cNvPr id="48" name="TextovéPole 47">
            <a:extLst>
              <a:ext uri="{FF2B5EF4-FFF2-40B4-BE49-F238E27FC236}">
                <a16:creationId xmlns:a16="http://schemas.microsoft.com/office/drawing/2014/main" id="{BD28AE7E-C8A3-48FB-8DE7-6F74EF2D3DAF}"/>
              </a:ext>
            </a:extLst>
          </p:cNvPr>
          <p:cNvSpPr txBox="1"/>
          <p:nvPr/>
        </p:nvSpPr>
        <p:spPr>
          <a:xfrm>
            <a:off x="3820848" y="4406624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Barevný filtr</a:t>
            </a:r>
          </a:p>
          <a:p>
            <a:r>
              <a:rPr lang="cs-CZ" sz="1600" b="1" dirty="0"/>
              <a:t>530 </a:t>
            </a:r>
            <a:r>
              <a:rPr lang="cs-CZ" sz="1600" b="1" dirty="0" err="1"/>
              <a:t>nm</a:t>
            </a:r>
            <a:endParaRPr lang="cs-CZ" sz="1600" b="1" dirty="0"/>
          </a:p>
        </p:txBody>
      </p:sp>
      <p:sp>
        <p:nvSpPr>
          <p:cNvPr id="49" name="TextovéPole 48">
            <a:extLst>
              <a:ext uri="{FF2B5EF4-FFF2-40B4-BE49-F238E27FC236}">
                <a16:creationId xmlns:a16="http://schemas.microsoft.com/office/drawing/2014/main" id="{F493549E-F9D2-4990-894D-F0BB0E016CB9}"/>
              </a:ext>
            </a:extLst>
          </p:cNvPr>
          <p:cNvSpPr txBox="1"/>
          <p:nvPr/>
        </p:nvSpPr>
        <p:spPr>
          <a:xfrm>
            <a:off x="5934238" y="4388581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solidFill>
                  <a:schemeClr val="bg1"/>
                </a:solidFill>
              </a:rPr>
              <a:t>Barevný filtr</a:t>
            </a:r>
          </a:p>
          <a:p>
            <a:r>
              <a:rPr lang="cs-CZ" sz="1600" b="1" dirty="0">
                <a:solidFill>
                  <a:schemeClr val="bg1"/>
                </a:solidFill>
              </a:rPr>
              <a:t>450 </a:t>
            </a:r>
            <a:r>
              <a:rPr lang="cs-CZ" sz="1600" b="1" dirty="0" err="1">
                <a:solidFill>
                  <a:schemeClr val="bg1"/>
                </a:solidFill>
              </a:rPr>
              <a:t>nm</a:t>
            </a:r>
            <a:endParaRPr lang="cs-CZ" sz="1600" b="1" dirty="0">
              <a:solidFill>
                <a:schemeClr val="bg1"/>
              </a:solidFill>
            </a:endParaRPr>
          </a:p>
        </p:txBody>
      </p:sp>
      <p:sp>
        <p:nvSpPr>
          <p:cNvPr id="50" name="TextovéPole 49">
            <a:extLst>
              <a:ext uri="{FF2B5EF4-FFF2-40B4-BE49-F238E27FC236}">
                <a16:creationId xmlns:a16="http://schemas.microsoft.com/office/drawing/2014/main" id="{F9D01C41-EA75-4B9A-961F-6B5E9EB69F1E}"/>
              </a:ext>
            </a:extLst>
          </p:cNvPr>
          <p:cNvSpPr txBox="1"/>
          <p:nvPr/>
        </p:nvSpPr>
        <p:spPr>
          <a:xfrm>
            <a:off x="1761708" y="3218492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Kapalné krystaly</a:t>
            </a:r>
          </a:p>
        </p:txBody>
      </p:sp>
      <p:sp>
        <p:nvSpPr>
          <p:cNvPr id="51" name="TextovéPole 50">
            <a:extLst>
              <a:ext uri="{FF2B5EF4-FFF2-40B4-BE49-F238E27FC236}">
                <a16:creationId xmlns:a16="http://schemas.microsoft.com/office/drawing/2014/main" id="{920F083B-543E-415A-97BB-BD5B933C1B57}"/>
              </a:ext>
            </a:extLst>
          </p:cNvPr>
          <p:cNvSpPr txBox="1"/>
          <p:nvPr/>
        </p:nvSpPr>
        <p:spPr>
          <a:xfrm>
            <a:off x="3759199" y="3212775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Kapalné krystaly</a:t>
            </a:r>
          </a:p>
        </p:txBody>
      </p:sp>
      <p:sp>
        <p:nvSpPr>
          <p:cNvPr id="52" name="TextovéPole 51">
            <a:extLst>
              <a:ext uri="{FF2B5EF4-FFF2-40B4-BE49-F238E27FC236}">
                <a16:creationId xmlns:a16="http://schemas.microsoft.com/office/drawing/2014/main" id="{A20149A2-6902-436C-8F05-B795637E2CB7}"/>
              </a:ext>
            </a:extLst>
          </p:cNvPr>
          <p:cNvSpPr txBox="1"/>
          <p:nvPr/>
        </p:nvSpPr>
        <p:spPr>
          <a:xfrm>
            <a:off x="5903166" y="3212774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Kapalné krystaly</a:t>
            </a:r>
          </a:p>
        </p:txBody>
      </p:sp>
      <p:cxnSp>
        <p:nvCxnSpPr>
          <p:cNvPr id="54" name="Přímá spojnice se šipkou 53">
            <a:extLst>
              <a:ext uri="{FF2B5EF4-FFF2-40B4-BE49-F238E27FC236}">
                <a16:creationId xmlns:a16="http://schemas.microsoft.com/office/drawing/2014/main" id="{579B967E-E8C3-4E9E-BAC4-44BD9E7826A1}"/>
              </a:ext>
            </a:extLst>
          </p:cNvPr>
          <p:cNvCxnSpPr/>
          <p:nvPr/>
        </p:nvCxnSpPr>
        <p:spPr>
          <a:xfrm>
            <a:off x="1907704" y="2173506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Přímá spojnice se šipkou 54">
            <a:extLst>
              <a:ext uri="{FF2B5EF4-FFF2-40B4-BE49-F238E27FC236}">
                <a16:creationId xmlns:a16="http://schemas.microsoft.com/office/drawing/2014/main" id="{5A2950C1-9849-43C2-924C-A7321BA66461}"/>
              </a:ext>
            </a:extLst>
          </p:cNvPr>
          <p:cNvCxnSpPr/>
          <p:nvPr/>
        </p:nvCxnSpPr>
        <p:spPr>
          <a:xfrm>
            <a:off x="2267744" y="2173506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Přímá spojnice se šipkou 55">
            <a:extLst>
              <a:ext uri="{FF2B5EF4-FFF2-40B4-BE49-F238E27FC236}">
                <a16:creationId xmlns:a16="http://schemas.microsoft.com/office/drawing/2014/main" id="{BA66712D-1ADA-4036-924B-D778C36D5FE4}"/>
              </a:ext>
            </a:extLst>
          </p:cNvPr>
          <p:cNvCxnSpPr/>
          <p:nvPr/>
        </p:nvCxnSpPr>
        <p:spPr>
          <a:xfrm>
            <a:off x="2627784" y="2173506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Přímá spojnice se šipkou 56">
            <a:extLst>
              <a:ext uri="{FF2B5EF4-FFF2-40B4-BE49-F238E27FC236}">
                <a16:creationId xmlns:a16="http://schemas.microsoft.com/office/drawing/2014/main" id="{09B9617A-47C3-44B7-85C1-2F82005E1963}"/>
              </a:ext>
            </a:extLst>
          </p:cNvPr>
          <p:cNvCxnSpPr/>
          <p:nvPr/>
        </p:nvCxnSpPr>
        <p:spPr>
          <a:xfrm>
            <a:off x="1925944" y="3511170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Přímá spojnice se šipkou 57">
            <a:extLst>
              <a:ext uri="{FF2B5EF4-FFF2-40B4-BE49-F238E27FC236}">
                <a16:creationId xmlns:a16="http://schemas.microsoft.com/office/drawing/2014/main" id="{64DF3D14-4998-45A5-968A-ECDBDEDBC23D}"/>
              </a:ext>
            </a:extLst>
          </p:cNvPr>
          <p:cNvCxnSpPr/>
          <p:nvPr/>
        </p:nvCxnSpPr>
        <p:spPr>
          <a:xfrm>
            <a:off x="2285984" y="3511170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Přímá spojnice se šipkou 58">
            <a:extLst>
              <a:ext uri="{FF2B5EF4-FFF2-40B4-BE49-F238E27FC236}">
                <a16:creationId xmlns:a16="http://schemas.microsoft.com/office/drawing/2014/main" id="{3C0C0F68-E813-4E3D-8169-BA6A67849878}"/>
              </a:ext>
            </a:extLst>
          </p:cNvPr>
          <p:cNvCxnSpPr/>
          <p:nvPr/>
        </p:nvCxnSpPr>
        <p:spPr>
          <a:xfrm>
            <a:off x="2646024" y="3511170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Přímá spojnice se šipkou 59">
            <a:extLst>
              <a:ext uri="{FF2B5EF4-FFF2-40B4-BE49-F238E27FC236}">
                <a16:creationId xmlns:a16="http://schemas.microsoft.com/office/drawing/2014/main" id="{7724ABAF-B999-4633-BDDA-293867C8A7BC}"/>
              </a:ext>
            </a:extLst>
          </p:cNvPr>
          <p:cNvCxnSpPr/>
          <p:nvPr/>
        </p:nvCxnSpPr>
        <p:spPr>
          <a:xfrm>
            <a:off x="4022571" y="2207886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Přímá spojnice se šipkou 60">
            <a:extLst>
              <a:ext uri="{FF2B5EF4-FFF2-40B4-BE49-F238E27FC236}">
                <a16:creationId xmlns:a16="http://schemas.microsoft.com/office/drawing/2014/main" id="{558680BA-FC4D-42CA-9976-9F7631426AFE}"/>
              </a:ext>
            </a:extLst>
          </p:cNvPr>
          <p:cNvCxnSpPr/>
          <p:nvPr/>
        </p:nvCxnSpPr>
        <p:spPr>
          <a:xfrm>
            <a:off x="4382611" y="2207886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Přímá spojnice se šipkou 61">
            <a:extLst>
              <a:ext uri="{FF2B5EF4-FFF2-40B4-BE49-F238E27FC236}">
                <a16:creationId xmlns:a16="http://schemas.microsoft.com/office/drawing/2014/main" id="{B6BCF61A-D780-48F6-B916-1C4A61BD5C79}"/>
              </a:ext>
            </a:extLst>
          </p:cNvPr>
          <p:cNvCxnSpPr/>
          <p:nvPr/>
        </p:nvCxnSpPr>
        <p:spPr>
          <a:xfrm>
            <a:off x="4742651" y="2207886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Přímá spojnice se šipkou 62">
            <a:extLst>
              <a:ext uri="{FF2B5EF4-FFF2-40B4-BE49-F238E27FC236}">
                <a16:creationId xmlns:a16="http://schemas.microsoft.com/office/drawing/2014/main" id="{D94B4767-EA6A-477D-80AF-40F579D140EE}"/>
              </a:ext>
            </a:extLst>
          </p:cNvPr>
          <p:cNvCxnSpPr/>
          <p:nvPr/>
        </p:nvCxnSpPr>
        <p:spPr>
          <a:xfrm>
            <a:off x="6156176" y="2245514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Přímá spojnice se šipkou 63">
            <a:extLst>
              <a:ext uri="{FF2B5EF4-FFF2-40B4-BE49-F238E27FC236}">
                <a16:creationId xmlns:a16="http://schemas.microsoft.com/office/drawing/2014/main" id="{16AB5C3F-C413-4C49-B7B7-30142F55F44D}"/>
              </a:ext>
            </a:extLst>
          </p:cNvPr>
          <p:cNvCxnSpPr/>
          <p:nvPr/>
        </p:nvCxnSpPr>
        <p:spPr>
          <a:xfrm>
            <a:off x="6516216" y="2245514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Přímá spojnice se šipkou 64">
            <a:extLst>
              <a:ext uri="{FF2B5EF4-FFF2-40B4-BE49-F238E27FC236}">
                <a16:creationId xmlns:a16="http://schemas.microsoft.com/office/drawing/2014/main" id="{011FA796-BC5D-46FA-B085-E711159BBD36}"/>
              </a:ext>
            </a:extLst>
          </p:cNvPr>
          <p:cNvCxnSpPr/>
          <p:nvPr/>
        </p:nvCxnSpPr>
        <p:spPr>
          <a:xfrm>
            <a:off x="6876256" y="2245514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Přímá spojnice se šipkou 65">
            <a:extLst>
              <a:ext uri="{FF2B5EF4-FFF2-40B4-BE49-F238E27FC236}">
                <a16:creationId xmlns:a16="http://schemas.microsoft.com/office/drawing/2014/main" id="{B0046127-6500-4F20-A67D-3A19750C16FF}"/>
              </a:ext>
            </a:extLst>
          </p:cNvPr>
          <p:cNvCxnSpPr/>
          <p:nvPr/>
        </p:nvCxnSpPr>
        <p:spPr>
          <a:xfrm>
            <a:off x="4022571" y="3511170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Přímá spojnice se šipkou 66">
            <a:extLst>
              <a:ext uri="{FF2B5EF4-FFF2-40B4-BE49-F238E27FC236}">
                <a16:creationId xmlns:a16="http://schemas.microsoft.com/office/drawing/2014/main" id="{2B7BCA1F-220D-42C8-BD9D-4ADFC4196DAE}"/>
              </a:ext>
            </a:extLst>
          </p:cNvPr>
          <p:cNvCxnSpPr/>
          <p:nvPr/>
        </p:nvCxnSpPr>
        <p:spPr>
          <a:xfrm>
            <a:off x="4382611" y="3511170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Přímá spojnice se šipkou 67">
            <a:extLst>
              <a:ext uri="{FF2B5EF4-FFF2-40B4-BE49-F238E27FC236}">
                <a16:creationId xmlns:a16="http://schemas.microsoft.com/office/drawing/2014/main" id="{A2FBED6E-6145-4F35-A391-9B8C8FC17459}"/>
              </a:ext>
            </a:extLst>
          </p:cNvPr>
          <p:cNvCxnSpPr/>
          <p:nvPr/>
        </p:nvCxnSpPr>
        <p:spPr>
          <a:xfrm>
            <a:off x="4742651" y="3511170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Přímá spojnice se šipkou 68">
            <a:extLst>
              <a:ext uri="{FF2B5EF4-FFF2-40B4-BE49-F238E27FC236}">
                <a16:creationId xmlns:a16="http://schemas.microsoft.com/office/drawing/2014/main" id="{4DC3CEF7-E4E0-4792-9108-25A52E8CAC2F}"/>
              </a:ext>
            </a:extLst>
          </p:cNvPr>
          <p:cNvCxnSpPr/>
          <p:nvPr/>
        </p:nvCxnSpPr>
        <p:spPr>
          <a:xfrm>
            <a:off x="6167012" y="3493127"/>
            <a:ext cx="0" cy="895454"/>
          </a:xfrm>
          <a:prstGeom prst="straightConnector1">
            <a:avLst/>
          </a:prstGeom>
          <a:ln>
            <a:solidFill>
              <a:srgbClr val="FF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Přímá spojnice se šipkou 69">
            <a:extLst>
              <a:ext uri="{FF2B5EF4-FFF2-40B4-BE49-F238E27FC236}">
                <a16:creationId xmlns:a16="http://schemas.microsoft.com/office/drawing/2014/main" id="{27D7F9E6-46DA-40F2-90A0-EDE5DCF1A77D}"/>
              </a:ext>
            </a:extLst>
          </p:cNvPr>
          <p:cNvCxnSpPr/>
          <p:nvPr/>
        </p:nvCxnSpPr>
        <p:spPr>
          <a:xfrm>
            <a:off x="6527052" y="3493127"/>
            <a:ext cx="0" cy="895454"/>
          </a:xfrm>
          <a:prstGeom prst="straightConnector1">
            <a:avLst/>
          </a:prstGeom>
          <a:ln>
            <a:solidFill>
              <a:srgbClr val="00F26D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Přímá spojnice se šipkou 70">
            <a:extLst>
              <a:ext uri="{FF2B5EF4-FFF2-40B4-BE49-F238E27FC236}">
                <a16:creationId xmlns:a16="http://schemas.microsoft.com/office/drawing/2014/main" id="{12927CAC-CC0F-493D-A9E6-84666DF94A68}"/>
              </a:ext>
            </a:extLst>
          </p:cNvPr>
          <p:cNvCxnSpPr/>
          <p:nvPr/>
        </p:nvCxnSpPr>
        <p:spPr>
          <a:xfrm>
            <a:off x="6887092" y="3493127"/>
            <a:ext cx="0" cy="895454"/>
          </a:xfrm>
          <a:prstGeom prst="straightConnector1">
            <a:avLst/>
          </a:prstGeom>
          <a:ln>
            <a:solidFill>
              <a:srgbClr val="311EA2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ovéPole 2">
            <a:extLst>
              <a:ext uri="{FF2B5EF4-FFF2-40B4-BE49-F238E27FC236}">
                <a16:creationId xmlns:a16="http://schemas.microsoft.com/office/drawing/2014/main" id="{AEED1265-10DD-4F87-8A66-39C43787C410}"/>
              </a:ext>
            </a:extLst>
          </p:cNvPr>
          <p:cNvSpPr txBox="1"/>
          <p:nvPr/>
        </p:nvSpPr>
        <p:spPr>
          <a:xfrm>
            <a:off x="1870935" y="1880828"/>
            <a:ext cx="114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Bílé světlo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E2D4CE94-1197-4580-93BF-447F4CF1024D}"/>
              </a:ext>
            </a:extLst>
          </p:cNvPr>
          <p:cNvSpPr txBox="1"/>
          <p:nvPr/>
        </p:nvSpPr>
        <p:spPr>
          <a:xfrm>
            <a:off x="1892611" y="5078011"/>
            <a:ext cx="1546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Propouští světlo s vlnovou délkou 600-655 </a:t>
            </a:r>
            <a:r>
              <a:rPr lang="cs-CZ" sz="1400" dirty="0" err="1"/>
              <a:t>nm</a:t>
            </a:r>
            <a:endParaRPr lang="cs-CZ" sz="1400" dirty="0"/>
          </a:p>
        </p:txBody>
      </p:sp>
      <p:sp>
        <p:nvSpPr>
          <p:cNvPr id="72" name="TextovéPole 71">
            <a:extLst>
              <a:ext uri="{FF2B5EF4-FFF2-40B4-BE49-F238E27FC236}">
                <a16:creationId xmlns:a16="http://schemas.microsoft.com/office/drawing/2014/main" id="{E31E6A27-EF67-43C8-804D-540756465F14}"/>
              </a:ext>
            </a:extLst>
          </p:cNvPr>
          <p:cNvSpPr txBox="1"/>
          <p:nvPr/>
        </p:nvSpPr>
        <p:spPr>
          <a:xfrm>
            <a:off x="4307098" y="5065930"/>
            <a:ext cx="1546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Propouští světlo s vlnovou délkou 500-550 </a:t>
            </a:r>
            <a:r>
              <a:rPr lang="cs-CZ" sz="1400" dirty="0" err="1"/>
              <a:t>nm</a:t>
            </a:r>
            <a:endParaRPr lang="cs-CZ" sz="1400" dirty="0"/>
          </a:p>
        </p:txBody>
      </p:sp>
      <p:sp>
        <p:nvSpPr>
          <p:cNvPr id="73" name="TextovéPole 72">
            <a:extLst>
              <a:ext uri="{FF2B5EF4-FFF2-40B4-BE49-F238E27FC236}">
                <a16:creationId xmlns:a16="http://schemas.microsoft.com/office/drawing/2014/main" id="{5D904D67-4123-4F18-A025-768E96130C10}"/>
              </a:ext>
            </a:extLst>
          </p:cNvPr>
          <p:cNvSpPr txBox="1"/>
          <p:nvPr/>
        </p:nvSpPr>
        <p:spPr>
          <a:xfrm>
            <a:off x="7072319" y="5058115"/>
            <a:ext cx="1546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Propouští světlo s vlnovou délkou 435-465 </a:t>
            </a:r>
            <a:r>
              <a:rPr lang="cs-CZ" sz="1400" dirty="0" err="1"/>
              <a:t>nm</a:t>
            </a:r>
            <a:endParaRPr lang="cs-CZ" sz="1400" dirty="0"/>
          </a:p>
        </p:txBody>
      </p:sp>
      <p:sp>
        <p:nvSpPr>
          <p:cNvPr id="74" name="TextovéPole 73">
            <a:extLst>
              <a:ext uri="{FF2B5EF4-FFF2-40B4-BE49-F238E27FC236}">
                <a16:creationId xmlns:a16="http://schemas.microsoft.com/office/drawing/2014/main" id="{6D3CCFAC-00C7-4B67-8C5A-841CCE1E27DB}"/>
              </a:ext>
            </a:extLst>
          </p:cNvPr>
          <p:cNvSpPr txBox="1"/>
          <p:nvPr/>
        </p:nvSpPr>
        <p:spPr>
          <a:xfrm>
            <a:off x="539557" y="5929008"/>
            <a:ext cx="8496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U klasického LCD tedy nejsou barvy dokonalé, protože barevný filtr v každém </a:t>
            </a:r>
            <a:r>
              <a:rPr lang="cs-CZ" dirty="0" err="1"/>
              <a:t>subpixelu</a:t>
            </a:r>
            <a:r>
              <a:rPr lang="cs-CZ" dirty="0"/>
              <a:t>, propouští kromě správné vlnové délky částečně i světlo jiných blízkých vlnových délek</a:t>
            </a:r>
          </a:p>
        </p:txBody>
      </p:sp>
    </p:spTree>
    <p:extLst>
      <p:ext uri="{BB962C8B-B14F-4D97-AF65-F5344CB8AC3E}">
        <p14:creationId xmlns:p14="http://schemas.microsoft.com/office/powerpoint/2010/main" val="294921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69CA730C-7885-4F20-87B0-A0881DAE35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Proč se nepoužívají lineární systémy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246C8860-863C-49F6-A9B3-08C453EE59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400"/>
              <a:t>Jestliže v </a:t>
            </a:r>
            <a:r>
              <a:rPr lang="cs-CZ" altLang="cs-CZ" sz="2400" b="1"/>
              <a:t>lineárním</a:t>
            </a:r>
            <a:r>
              <a:rPr lang="cs-CZ" altLang="cs-CZ" sz="2400"/>
              <a:t> systému dojde ke změně jasu mezi hodnotou např. 4 a 5 (tmavé odstíny) představuje to změnu 20%, která neunikne pozornosti - vznikne skok, zub, proužek - podle okolností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400"/>
              <a:t>Jestliže dojde ke změně jasu mezi hodnotou 199 a 200 (světlé odstíny) je změna 0,5 %, tedy 40x menší, než v prvém případě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400"/>
              <a:t>Rozdíl jedné hodnoty by tedy byl pro oko v tmavých odstínech velmi výrazný a v jasných odstínech nepostřehnutelný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400"/>
              <a:t>Lineární systém by reprezentoval tmavé odstíny velmi hrubě a jasné odstíny zbytečně jemně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7DA810-5E48-4211-B249-8FA6540DB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Quantum</a:t>
            </a:r>
            <a:r>
              <a:rPr lang="cs-CZ" dirty="0"/>
              <a:t> </a:t>
            </a:r>
            <a:r>
              <a:rPr lang="cs-CZ" dirty="0" err="1"/>
              <a:t>dot</a:t>
            </a:r>
            <a:r>
              <a:rPr lang="cs-CZ" dirty="0"/>
              <a:t> displeje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99ED1C9-D1B7-4355-8B24-953F7D781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800" b="1" dirty="0" err="1"/>
              <a:t>Quantum</a:t>
            </a:r>
            <a:r>
              <a:rPr lang="cs-CZ" sz="1800" b="1" dirty="0"/>
              <a:t> </a:t>
            </a:r>
            <a:r>
              <a:rPr lang="cs-CZ" sz="1800" b="1" dirty="0" err="1"/>
              <a:t>dot</a:t>
            </a:r>
            <a:r>
              <a:rPr lang="cs-CZ" sz="1800" b="1" dirty="0"/>
              <a:t> </a:t>
            </a:r>
            <a:r>
              <a:rPr lang="cs-CZ" sz="1800" dirty="0"/>
              <a:t>displeje jsou zdokonalenou variantou LCD displejů</a:t>
            </a:r>
          </a:p>
          <a:p>
            <a:r>
              <a:rPr lang="cs-CZ" sz="1800" dirty="0"/>
              <a:t>V </a:t>
            </a:r>
            <a:r>
              <a:rPr lang="cs-CZ" sz="1800" dirty="0" err="1"/>
              <a:t>subpixelech</a:t>
            </a:r>
            <a:r>
              <a:rPr lang="cs-CZ" sz="1800" dirty="0"/>
              <a:t> ze zde </a:t>
            </a:r>
            <a:r>
              <a:rPr lang="cs-CZ" sz="1800" b="1" dirty="0"/>
              <a:t>nepoužívají barevné filtry </a:t>
            </a:r>
            <a:r>
              <a:rPr lang="cs-CZ" sz="1800" dirty="0"/>
              <a:t>k filtrování červeného, zeleného a modrého světla z bílého podsvícení</a:t>
            </a:r>
          </a:p>
          <a:p>
            <a:r>
              <a:rPr lang="cs-CZ" sz="1800" b="1" dirty="0"/>
              <a:t>Podsvícení</a:t>
            </a:r>
            <a:r>
              <a:rPr lang="cs-CZ" sz="1800" dirty="0"/>
              <a:t> displeje je </a:t>
            </a:r>
            <a:r>
              <a:rPr lang="cs-CZ" sz="1800" b="1" dirty="0"/>
              <a:t>ultrafialové</a:t>
            </a:r>
          </a:p>
          <a:p>
            <a:r>
              <a:rPr lang="cs-CZ" sz="1800" dirty="0"/>
              <a:t>UV záření má krátkou vlnovou délku, fotony mají vysokou energii</a:t>
            </a:r>
          </a:p>
          <a:p>
            <a:r>
              <a:rPr lang="cs-CZ" sz="1800" dirty="0"/>
              <a:t>Viditelné světlo má delší vlnovou délku, fotony mají nižší energii</a:t>
            </a:r>
          </a:p>
          <a:p>
            <a:r>
              <a:rPr lang="cs-CZ" sz="1800" dirty="0"/>
              <a:t>V </a:t>
            </a:r>
            <a:r>
              <a:rPr lang="cs-CZ" sz="1800" dirty="0" err="1"/>
              <a:t>subpixelech</a:t>
            </a:r>
            <a:r>
              <a:rPr lang="cs-CZ" sz="1800" dirty="0"/>
              <a:t> jsou </a:t>
            </a:r>
            <a:r>
              <a:rPr lang="cs-CZ" sz="1800" b="1" dirty="0"/>
              <a:t>nanočástice</a:t>
            </a:r>
            <a:r>
              <a:rPr lang="cs-CZ" sz="1800" dirty="0"/>
              <a:t>, které </a:t>
            </a:r>
            <a:r>
              <a:rPr lang="cs-CZ" sz="1800" b="1" dirty="0"/>
              <a:t>pohlcují UV záření</a:t>
            </a:r>
          </a:p>
          <a:p>
            <a:r>
              <a:rPr lang="cs-CZ" sz="1800" dirty="0"/>
              <a:t>Veškerou energii, kterou nanočástice získají pohlcením UV záření, opět vyzáří (ale jako fotony s nižší energií a větší vlnovou délkou)</a:t>
            </a:r>
          </a:p>
          <a:p>
            <a:r>
              <a:rPr lang="cs-CZ" sz="1800" dirty="0"/>
              <a:t>Získanou energii nanočástice vyzáří jako světlo s jinou vlnovou délkou, která závisí na velikosti nanočástic</a:t>
            </a:r>
          </a:p>
          <a:p>
            <a:r>
              <a:rPr lang="cs-CZ" sz="1800" dirty="0"/>
              <a:t>Lze vyrobit nanočástice, které vyzařují dokonale červené světlo (630 </a:t>
            </a:r>
            <a:r>
              <a:rPr lang="cs-CZ" sz="1800" dirty="0" err="1"/>
              <a:t>nm</a:t>
            </a:r>
            <a:r>
              <a:rPr lang="cs-CZ" sz="1800" dirty="0"/>
              <a:t>), zelené světlo (530 </a:t>
            </a:r>
            <a:r>
              <a:rPr lang="cs-CZ" sz="1800" dirty="0" err="1"/>
              <a:t>nm</a:t>
            </a:r>
            <a:r>
              <a:rPr lang="cs-CZ" sz="1800" dirty="0"/>
              <a:t>) a modré světlo (450 </a:t>
            </a:r>
            <a:r>
              <a:rPr lang="cs-CZ" sz="1800" dirty="0" err="1"/>
              <a:t>nm</a:t>
            </a:r>
            <a:r>
              <a:rPr lang="cs-CZ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593837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08464F-1BAE-4364-A0EB-7DA1CB174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Quantum</a:t>
            </a:r>
            <a:r>
              <a:rPr lang="cs-CZ" dirty="0"/>
              <a:t> </a:t>
            </a:r>
            <a:r>
              <a:rPr lang="cs-CZ" dirty="0" err="1"/>
              <a:t>dot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47A987BF-51D6-4A74-9E68-710FB9452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8769494" cy="4968552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EA4D6C26-935D-4F2F-ADE0-F614218668E3}"/>
              </a:ext>
            </a:extLst>
          </p:cNvPr>
          <p:cNvSpPr txBox="1"/>
          <p:nvPr/>
        </p:nvSpPr>
        <p:spPr>
          <a:xfrm>
            <a:off x="4229100" y="2060848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UV záření</a:t>
            </a:r>
          </a:p>
        </p:txBody>
      </p:sp>
    </p:spTree>
    <p:extLst>
      <p:ext uri="{BB962C8B-B14F-4D97-AF65-F5344CB8AC3E}">
        <p14:creationId xmlns:p14="http://schemas.microsoft.com/office/powerpoint/2010/main" val="423742654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5CBC93-0E4E-491B-ABDE-C003CD94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Quantum</a:t>
            </a:r>
            <a:r>
              <a:rPr lang="cs-CZ" dirty="0"/>
              <a:t> </a:t>
            </a:r>
            <a:r>
              <a:rPr lang="cs-CZ" dirty="0" err="1"/>
              <a:t>dot</a:t>
            </a:r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09C090B7-825F-465C-9FA8-0C827426D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77168"/>
            <a:ext cx="7787208" cy="527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34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37B2556A-DE3F-4E2D-A3F5-821FB7990823}"/>
              </a:ext>
            </a:extLst>
          </p:cNvPr>
          <p:cNvSpPr/>
          <p:nvPr/>
        </p:nvSpPr>
        <p:spPr>
          <a:xfrm>
            <a:off x="1331640" y="4149080"/>
            <a:ext cx="2088232" cy="7920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D3189EFA-A55A-43CF-9E42-02A26438D58E}"/>
              </a:ext>
            </a:extLst>
          </p:cNvPr>
          <p:cNvSpPr/>
          <p:nvPr/>
        </p:nvSpPr>
        <p:spPr>
          <a:xfrm>
            <a:off x="3429736" y="4149080"/>
            <a:ext cx="2088232" cy="792088"/>
          </a:xfrm>
          <a:prstGeom prst="rect">
            <a:avLst/>
          </a:prstGeom>
          <a:solidFill>
            <a:srgbClr val="00F26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4F1693BC-3771-4FF2-B6BF-18A082B546F9}"/>
              </a:ext>
            </a:extLst>
          </p:cNvPr>
          <p:cNvSpPr/>
          <p:nvPr/>
        </p:nvSpPr>
        <p:spPr>
          <a:xfrm>
            <a:off x="5497259" y="4149080"/>
            <a:ext cx="2059623" cy="792088"/>
          </a:xfrm>
          <a:prstGeom prst="rect">
            <a:avLst/>
          </a:prstGeom>
          <a:solidFill>
            <a:srgbClr val="311EA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C9CA6B1-9558-4733-B47C-E3D282691518}"/>
              </a:ext>
            </a:extLst>
          </p:cNvPr>
          <p:cNvSpPr/>
          <p:nvPr/>
        </p:nvSpPr>
        <p:spPr>
          <a:xfrm>
            <a:off x="1331640" y="2420888"/>
            <a:ext cx="2076396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B291A5B4-9114-4960-943A-EFBD94DFAD1C}"/>
              </a:ext>
            </a:extLst>
          </p:cNvPr>
          <p:cNvSpPr/>
          <p:nvPr/>
        </p:nvSpPr>
        <p:spPr>
          <a:xfrm>
            <a:off x="3419872" y="2420888"/>
            <a:ext cx="2076396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40DD7922-9C0A-4608-BB56-B7C346DA6C62}"/>
              </a:ext>
            </a:extLst>
          </p:cNvPr>
          <p:cNvSpPr/>
          <p:nvPr/>
        </p:nvSpPr>
        <p:spPr>
          <a:xfrm>
            <a:off x="5490350" y="2420888"/>
            <a:ext cx="2076396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E4DDB524-ED18-43B5-9AEC-FFEE7DAA09B2}"/>
              </a:ext>
            </a:extLst>
          </p:cNvPr>
          <p:cNvCxnSpPr>
            <a:cxnSpLocks/>
          </p:cNvCxnSpPr>
          <p:nvPr/>
        </p:nvCxnSpPr>
        <p:spPr>
          <a:xfrm>
            <a:off x="1733107" y="1099734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se šipkou 11">
            <a:extLst>
              <a:ext uri="{FF2B5EF4-FFF2-40B4-BE49-F238E27FC236}">
                <a16:creationId xmlns:a16="http://schemas.microsoft.com/office/drawing/2014/main" id="{69A83E7F-4DF9-48C9-A58A-D2DFA908B08B}"/>
              </a:ext>
            </a:extLst>
          </p:cNvPr>
          <p:cNvCxnSpPr>
            <a:cxnSpLocks/>
          </p:cNvCxnSpPr>
          <p:nvPr/>
        </p:nvCxnSpPr>
        <p:spPr>
          <a:xfrm>
            <a:off x="2021139" y="1099734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DAD7A536-4F10-46C3-866F-29E5BF0E8806}"/>
              </a:ext>
            </a:extLst>
          </p:cNvPr>
          <p:cNvCxnSpPr>
            <a:cxnSpLocks/>
          </p:cNvCxnSpPr>
          <p:nvPr/>
        </p:nvCxnSpPr>
        <p:spPr>
          <a:xfrm>
            <a:off x="2309171" y="1099734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se šipkou 13">
            <a:extLst>
              <a:ext uri="{FF2B5EF4-FFF2-40B4-BE49-F238E27FC236}">
                <a16:creationId xmlns:a16="http://schemas.microsoft.com/office/drawing/2014/main" id="{F7A0DC02-4C86-48DC-A5F2-B1F4927E0007}"/>
              </a:ext>
            </a:extLst>
          </p:cNvPr>
          <p:cNvCxnSpPr>
            <a:cxnSpLocks/>
          </p:cNvCxnSpPr>
          <p:nvPr/>
        </p:nvCxnSpPr>
        <p:spPr>
          <a:xfrm>
            <a:off x="2597203" y="1099734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C64F9241-954F-490F-A723-6A26E49A0D77}"/>
              </a:ext>
            </a:extLst>
          </p:cNvPr>
          <p:cNvCxnSpPr>
            <a:cxnSpLocks/>
          </p:cNvCxnSpPr>
          <p:nvPr/>
        </p:nvCxnSpPr>
        <p:spPr>
          <a:xfrm>
            <a:off x="2885235" y="1099734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92684B4C-3D2C-4354-8C69-6A2E89F8B440}"/>
              </a:ext>
            </a:extLst>
          </p:cNvPr>
          <p:cNvCxnSpPr>
            <a:cxnSpLocks/>
          </p:cNvCxnSpPr>
          <p:nvPr/>
        </p:nvCxnSpPr>
        <p:spPr>
          <a:xfrm>
            <a:off x="3173267" y="1099734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E3B422BE-2B58-4861-B39F-992EACA48224}"/>
              </a:ext>
            </a:extLst>
          </p:cNvPr>
          <p:cNvCxnSpPr>
            <a:cxnSpLocks/>
          </p:cNvCxnSpPr>
          <p:nvPr/>
        </p:nvCxnSpPr>
        <p:spPr>
          <a:xfrm>
            <a:off x="3461299" y="1099734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E2565D56-6087-4310-AF5F-9A65568756CF}"/>
              </a:ext>
            </a:extLst>
          </p:cNvPr>
          <p:cNvCxnSpPr>
            <a:cxnSpLocks/>
          </p:cNvCxnSpPr>
          <p:nvPr/>
        </p:nvCxnSpPr>
        <p:spPr>
          <a:xfrm>
            <a:off x="3749331" y="1099734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6D8D84CF-00A4-4476-BA31-1C55E4BE57CC}"/>
              </a:ext>
            </a:extLst>
          </p:cNvPr>
          <p:cNvCxnSpPr>
            <a:cxnSpLocks/>
          </p:cNvCxnSpPr>
          <p:nvPr/>
        </p:nvCxnSpPr>
        <p:spPr>
          <a:xfrm>
            <a:off x="4037363" y="1099734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FFF53301-0E5A-4FDC-943E-790B1316300C}"/>
              </a:ext>
            </a:extLst>
          </p:cNvPr>
          <p:cNvCxnSpPr>
            <a:cxnSpLocks/>
          </p:cNvCxnSpPr>
          <p:nvPr/>
        </p:nvCxnSpPr>
        <p:spPr>
          <a:xfrm>
            <a:off x="4325395" y="1099734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4334785B-F704-4BA2-A4BF-DAAADF8B8F8C}"/>
              </a:ext>
            </a:extLst>
          </p:cNvPr>
          <p:cNvCxnSpPr>
            <a:cxnSpLocks/>
          </p:cNvCxnSpPr>
          <p:nvPr/>
        </p:nvCxnSpPr>
        <p:spPr>
          <a:xfrm>
            <a:off x="4613427" y="1099734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079BFA80-7B91-423E-B01D-7BF550B2770F}"/>
              </a:ext>
            </a:extLst>
          </p:cNvPr>
          <p:cNvCxnSpPr>
            <a:cxnSpLocks/>
          </p:cNvCxnSpPr>
          <p:nvPr/>
        </p:nvCxnSpPr>
        <p:spPr>
          <a:xfrm>
            <a:off x="4901459" y="1099734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4582BE73-A90D-4AEF-BECF-6F43AA898A59}"/>
              </a:ext>
            </a:extLst>
          </p:cNvPr>
          <p:cNvCxnSpPr>
            <a:cxnSpLocks/>
          </p:cNvCxnSpPr>
          <p:nvPr/>
        </p:nvCxnSpPr>
        <p:spPr>
          <a:xfrm>
            <a:off x="5189491" y="1099734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78B20762-3A48-45D3-9EC1-CCAB779024F2}"/>
              </a:ext>
            </a:extLst>
          </p:cNvPr>
          <p:cNvCxnSpPr>
            <a:cxnSpLocks/>
          </p:cNvCxnSpPr>
          <p:nvPr/>
        </p:nvCxnSpPr>
        <p:spPr>
          <a:xfrm>
            <a:off x="5477523" y="1099734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E8061571-7014-492B-8AE5-56741EEE3E0C}"/>
              </a:ext>
            </a:extLst>
          </p:cNvPr>
          <p:cNvCxnSpPr>
            <a:cxnSpLocks/>
          </p:cNvCxnSpPr>
          <p:nvPr/>
        </p:nvCxnSpPr>
        <p:spPr>
          <a:xfrm>
            <a:off x="5765555" y="1099734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B6E269DC-5C1A-44FE-B1EB-C47BE1F37CDA}"/>
              </a:ext>
            </a:extLst>
          </p:cNvPr>
          <p:cNvCxnSpPr>
            <a:cxnSpLocks/>
          </p:cNvCxnSpPr>
          <p:nvPr/>
        </p:nvCxnSpPr>
        <p:spPr>
          <a:xfrm>
            <a:off x="6053587" y="1099734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88412745-951F-4B85-8B0E-5FB6C51D70B4}"/>
              </a:ext>
            </a:extLst>
          </p:cNvPr>
          <p:cNvCxnSpPr>
            <a:cxnSpLocks/>
          </p:cNvCxnSpPr>
          <p:nvPr/>
        </p:nvCxnSpPr>
        <p:spPr>
          <a:xfrm>
            <a:off x="6341619" y="1099734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se šipkou 27">
            <a:extLst>
              <a:ext uri="{FF2B5EF4-FFF2-40B4-BE49-F238E27FC236}">
                <a16:creationId xmlns:a16="http://schemas.microsoft.com/office/drawing/2014/main" id="{22FF667D-61B9-44F6-A26E-84460934941E}"/>
              </a:ext>
            </a:extLst>
          </p:cNvPr>
          <p:cNvCxnSpPr>
            <a:cxnSpLocks/>
          </p:cNvCxnSpPr>
          <p:nvPr/>
        </p:nvCxnSpPr>
        <p:spPr>
          <a:xfrm>
            <a:off x="6629651" y="1099734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65FD9CBA-7621-43DB-B2BE-6318F614CABA}"/>
              </a:ext>
            </a:extLst>
          </p:cNvPr>
          <p:cNvCxnSpPr>
            <a:cxnSpLocks/>
          </p:cNvCxnSpPr>
          <p:nvPr/>
        </p:nvCxnSpPr>
        <p:spPr>
          <a:xfrm>
            <a:off x="6917683" y="1099734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se šipkou 29">
            <a:extLst>
              <a:ext uri="{FF2B5EF4-FFF2-40B4-BE49-F238E27FC236}">
                <a16:creationId xmlns:a16="http://schemas.microsoft.com/office/drawing/2014/main" id="{08C7146B-8E09-4FA1-9DFE-F24FFE7B2080}"/>
              </a:ext>
            </a:extLst>
          </p:cNvPr>
          <p:cNvCxnSpPr>
            <a:cxnSpLocks/>
          </p:cNvCxnSpPr>
          <p:nvPr/>
        </p:nvCxnSpPr>
        <p:spPr>
          <a:xfrm>
            <a:off x="7205715" y="1099734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se šipkou 30">
            <a:extLst>
              <a:ext uri="{FF2B5EF4-FFF2-40B4-BE49-F238E27FC236}">
                <a16:creationId xmlns:a16="http://schemas.microsoft.com/office/drawing/2014/main" id="{7AEA96F5-DF7E-4B3C-A374-C0943E312B16}"/>
              </a:ext>
            </a:extLst>
          </p:cNvPr>
          <p:cNvCxnSpPr>
            <a:cxnSpLocks/>
          </p:cNvCxnSpPr>
          <p:nvPr/>
        </p:nvCxnSpPr>
        <p:spPr>
          <a:xfrm>
            <a:off x="7493747" y="1099734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61E17B13-48AD-48FD-A267-4D2436B5FB21}"/>
              </a:ext>
            </a:extLst>
          </p:cNvPr>
          <p:cNvSpPr txBox="1"/>
          <p:nvPr/>
        </p:nvSpPr>
        <p:spPr>
          <a:xfrm>
            <a:off x="3779908" y="693092"/>
            <a:ext cx="172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UV Podsvícení</a:t>
            </a:r>
          </a:p>
        </p:txBody>
      </p:sp>
      <p:cxnSp>
        <p:nvCxnSpPr>
          <p:cNvPr id="34" name="Přímá spojnice se šipkou 33">
            <a:extLst>
              <a:ext uri="{FF2B5EF4-FFF2-40B4-BE49-F238E27FC236}">
                <a16:creationId xmlns:a16="http://schemas.microsoft.com/office/drawing/2014/main" id="{12385F9C-1DEC-4D09-8BCB-C0694313C636}"/>
              </a:ext>
            </a:extLst>
          </p:cNvPr>
          <p:cNvCxnSpPr/>
          <p:nvPr/>
        </p:nvCxnSpPr>
        <p:spPr>
          <a:xfrm flipH="1">
            <a:off x="1763688" y="4581128"/>
            <a:ext cx="144016" cy="1296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se šipkou 34">
            <a:extLst>
              <a:ext uri="{FF2B5EF4-FFF2-40B4-BE49-F238E27FC236}">
                <a16:creationId xmlns:a16="http://schemas.microsoft.com/office/drawing/2014/main" id="{6B1FBC64-FED2-4D10-A355-795A0DF7BBC2}"/>
              </a:ext>
            </a:extLst>
          </p:cNvPr>
          <p:cNvCxnSpPr/>
          <p:nvPr/>
        </p:nvCxnSpPr>
        <p:spPr>
          <a:xfrm flipH="1">
            <a:off x="1838126" y="4726177"/>
            <a:ext cx="144016" cy="1296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Přímá spojnice se šipkou 36">
            <a:extLst>
              <a:ext uri="{FF2B5EF4-FFF2-40B4-BE49-F238E27FC236}">
                <a16:creationId xmlns:a16="http://schemas.microsoft.com/office/drawing/2014/main" id="{E5357DE8-22E7-4B67-A665-C2E83F2857A2}"/>
              </a:ext>
            </a:extLst>
          </p:cNvPr>
          <p:cNvCxnSpPr/>
          <p:nvPr/>
        </p:nvCxnSpPr>
        <p:spPr>
          <a:xfrm>
            <a:off x="4283968" y="4726177"/>
            <a:ext cx="0" cy="1151095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se šipkou 37">
            <a:extLst>
              <a:ext uri="{FF2B5EF4-FFF2-40B4-BE49-F238E27FC236}">
                <a16:creationId xmlns:a16="http://schemas.microsoft.com/office/drawing/2014/main" id="{22A60D9B-62B2-4F1F-A205-CABEAF9C4382}"/>
              </a:ext>
            </a:extLst>
          </p:cNvPr>
          <p:cNvCxnSpPr/>
          <p:nvPr/>
        </p:nvCxnSpPr>
        <p:spPr>
          <a:xfrm>
            <a:off x="4382611" y="4798701"/>
            <a:ext cx="0" cy="1151095"/>
          </a:xfrm>
          <a:prstGeom prst="straightConnector1">
            <a:avLst/>
          </a:prstGeom>
          <a:ln>
            <a:solidFill>
              <a:srgbClr val="00F2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Přímá spojnice se šipkou 39">
            <a:extLst>
              <a:ext uri="{FF2B5EF4-FFF2-40B4-BE49-F238E27FC236}">
                <a16:creationId xmlns:a16="http://schemas.microsoft.com/office/drawing/2014/main" id="{258932ED-9328-4535-A8DA-B8321B47A654}"/>
              </a:ext>
            </a:extLst>
          </p:cNvPr>
          <p:cNvCxnSpPr/>
          <p:nvPr/>
        </p:nvCxnSpPr>
        <p:spPr>
          <a:xfrm>
            <a:off x="6857279" y="4665580"/>
            <a:ext cx="144016" cy="1151095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Přímá spojnice se šipkou 41">
            <a:extLst>
              <a:ext uri="{FF2B5EF4-FFF2-40B4-BE49-F238E27FC236}">
                <a16:creationId xmlns:a16="http://schemas.microsoft.com/office/drawing/2014/main" id="{575AFE99-1D00-4561-BFC4-C3D9F750E937}"/>
              </a:ext>
            </a:extLst>
          </p:cNvPr>
          <p:cNvCxnSpPr/>
          <p:nvPr/>
        </p:nvCxnSpPr>
        <p:spPr>
          <a:xfrm>
            <a:off x="7001295" y="4762632"/>
            <a:ext cx="144016" cy="1151095"/>
          </a:xfrm>
          <a:prstGeom prst="straightConnector1">
            <a:avLst/>
          </a:prstGeom>
          <a:ln>
            <a:solidFill>
              <a:srgbClr val="311E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ovéPole 45">
            <a:extLst>
              <a:ext uri="{FF2B5EF4-FFF2-40B4-BE49-F238E27FC236}">
                <a16:creationId xmlns:a16="http://schemas.microsoft.com/office/drawing/2014/main" id="{F8106544-7C47-410E-A56D-CA3D703873EE}"/>
              </a:ext>
            </a:extLst>
          </p:cNvPr>
          <p:cNvSpPr txBox="1"/>
          <p:nvPr/>
        </p:nvSpPr>
        <p:spPr>
          <a:xfrm>
            <a:off x="7847408" y="3279805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Pixel</a:t>
            </a:r>
          </a:p>
        </p:txBody>
      </p:sp>
      <p:sp>
        <p:nvSpPr>
          <p:cNvPr id="47" name="TextovéPole 46">
            <a:extLst>
              <a:ext uri="{FF2B5EF4-FFF2-40B4-BE49-F238E27FC236}">
                <a16:creationId xmlns:a16="http://schemas.microsoft.com/office/drawing/2014/main" id="{CC272E5E-2D37-43DA-A8C7-927254B6D29D}"/>
              </a:ext>
            </a:extLst>
          </p:cNvPr>
          <p:cNvSpPr txBox="1"/>
          <p:nvPr/>
        </p:nvSpPr>
        <p:spPr>
          <a:xfrm>
            <a:off x="1761708" y="4393756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nanočástice</a:t>
            </a:r>
            <a:endParaRPr lang="cs-CZ" sz="1600" b="1" dirty="0"/>
          </a:p>
        </p:txBody>
      </p:sp>
      <p:sp>
        <p:nvSpPr>
          <p:cNvPr id="48" name="TextovéPole 47">
            <a:extLst>
              <a:ext uri="{FF2B5EF4-FFF2-40B4-BE49-F238E27FC236}">
                <a16:creationId xmlns:a16="http://schemas.microsoft.com/office/drawing/2014/main" id="{BD28AE7E-C8A3-48FB-8DE7-6F74EF2D3DAF}"/>
              </a:ext>
            </a:extLst>
          </p:cNvPr>
          <p:cNvSpPr txBox="1"/>
          <p:nvPr/>
        </p:nvSpPr>
        <p:spPr>
          <a:xfrm>
            <a:off x="3820848" y="4406624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nanočástice</a:t>
            </a:r>
            <a:endParaRPr lang="cs-CZ" sz="1600" b="1" dirty="0"/>
          </a:p>
        </p:txBody>
      </p:sp>
      <p:sp>
        <p:nvSpPr>
          <p:cNvPr id="49" name="TextovéPole 48">
            <a:extLst>
              <a:ext uri="{FF2B5EF4-FFF2-40B4-BE49-F238E27FC236}">
                <a16:creationId xmlns:a16="http://schemas.microsoft.com/office/drawing/2014/main" id="{F493549E-F9D2-4990-894D-F0BB0E016CB9}"/>
              </a:ext>
            </a:extLst>
          </p:cNvPr>
          <p:cNvSpPr txBox="1"/>
          <p:nvPr/>
        </p:nvSpPr>
        <p:spPr>
          <a:xfrm>
            <a:off x="5934238" y="4388581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solidFill>
                  <a:schemeClr val="bg1"/>
                </a:solidFill>
              </a:rPr>
              <a:t>nanočástice</a:t>
            </a:r>
            <a:endParaRPr lang="cs-CZ" sz="1600" b="1" dirty="0">
              <a:solidFill>
                <a:schemeClr val="bg1"/>
              </a:solidFill>
            </a:endParaRPr>
          </a:p>
        </p:txBody>
      </p:sp>
      <p:sp>
        <p:nvSpPr>
          <p:cNvPr id="50" name="TextovéPole 49">
            <a:extLst>
              <a:ext uri="{FF2B5EF4-FFF2-40B4-BE49-F238E27FC236}">
                <a16:creationId xmlns:a16="http://schemas.microsoft.com/office/drawing/2014/main" id="{F9D01C41-EA75-4B9A-961F-6B5E9EB69F1E}"/>
              </a:ext>
            </a:extLst>
          </p:cNvPr>
          <p:cNvSpPr txBox="1"/>
          <p:nvPr/>
        </p:nvSpPr>
        <p:spPr>
          <a:xfrm>
            <a:off x="1761708" y="3218492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Kapalné krystaly</a:t>
            </a:r>
          </a:p>
        </p:txBody>
      </p:sp>
      <p:sp>
        <p:nvSpPr>
          <p:cNvPr id="51" name="TextovéPole 50">
            <a:extLst>
              <a:ext uri="{FF2B5EF4-FFF2-40B4-BE49-F238E27FC236}">
                <a16:creationId xmlns:a16="http://schemas.microsoft.com/office/drawing/2014/main" id="{920F083B-543E-415A-97BB-BD5B933C1B57}"/>
              </a:ext>
            </a:extLst>
          </p:cNvPr>
          <p:cNvSpPr txBox="1"/>
          <p:nvPr/>
        </p:nvSpPr>
        <p:spPr>
          <a:xfrm>
            <a:off x="3759199" y="3212775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Kapalné krystaly</a:t>
            </a:r>
          </a:p>
        </p:txBody>
      </p:sp>
      <p:sp>
        <p:nvSpPr>
          <p:cNvPr id="52" name="TextovéPole 51">
            <a:extLst>
              <a:ext uri="{FF2B5EF4-FFF2-40B4-BE49-F238E27FC236}">
                <a16:creationId xmlns:a16="http://schemas.microsoft.com/office/drawing/2014/main" id="{A20149A2-6902-436C-8F05-B795637E2CB7}"/>
              </a:ext>
            </a:extLst>
          </p:cNvPr>
          <p:cNvSpPr txBox="1"/>
          <p:nvPr/>
        </p:nvSpPr>
        <p:spPr>
          <a:xfrm>
            <a:off x="5903166" y="3212774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Kapalné krystaly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AEED1265-10DD-4F87-8A66-39C43787C410}"/>
              </a:ext>
            </a:extLst>
          </p:cNvPr>
          <p:cNvSpPr txBox="1"/>
          <p:nvPr/>
        </p:nvSpPr>
        <p:spPr>
          <a:xfrm>
            <a:off x="1907445" y="2021839"/>
            <a:ext cx="114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UV záření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E2D4CE94-1197-4580-93BF-447F4CF1024D}"/>
              </a:ext>
            </a:extLst>
          </p:cNvPr>
          <p:cNvSpPr txBox="1"/>
          <p:nvPr/>
        </p:nvSpPr>
        <p:spPr>
          <a:xfrm>
            <a:off x="1892611" y="5078011"/>
            <a:ext cx="18567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Nanočástice vyzařují světlo s vlnovou délkou 630 </a:t>
            </a:r>
            <a:r>
              <a:rPr lang="cs-CZ" sz="1400" dirty="0" err="1"/>
              <a:t>nm</a:t>
            </a:r>
            <a:endParaRPr lang="cs-CZ" sz="1400" dirty="0"/>
          </a:p>
        </p:txBody>
      </p:sp>
      <p:sp>
        <p:nvSpPr>
          <p:cNvPr id="74" name="TextovéPole 73">
            <a:extLst>
              <a:ext uri="{FF2B5EF4-FFF2-40B4-BE49-F238E27FC236}">
                <a16:creationId xmlns:a16="http://schemas.microsoft.com/office/drawing/2014/main" id="{6D3CCFAC-00C7-4B67-8C5A-841CCE1E27DB}"/>
              </a:ext>
            </a:extLst>
          </p:cNvPr>
          <p:cNvSpPr txBox="1"/>
          <p:nvPr/>
        </p:nvSpPr>
        <p:spPr>
          <a:xfrm>
            <a:off x="647066" y="5949796"/>
            <a:ext cx="849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Červené, zelené a modré </a:t>
            </a:r>
            <a:r>
              <a:rPr lang="cs-CZ" dirty="0" err="1"/>
              <a:t>subpixely</a:t>
            </a:r>
            <a:r>
              <a:rPr lang="cs-CZ" dirty="0"/>
              <a:t> vyzařují světlo s přesnou vlnovou délkou odpovídající dokonalé červené, zelené a modré </a:t>
            </a:r>
          </a:p>
        </p:txBody>
      </p:sp>
      <p:cxnSp>
        <p:nvCxnSpPr>
          <p:cNvPr id="172" name="Přímá spojnice se šipkou 171">
            <a:extLst>
              <a:ext uri="{FF2B5EF4-FFF2-40B4-BE49-F238E27FC236}">
                <a16:creationId xmlns:a16="http://schemas.microsoft.com/office/drawing/2014/main" id="{1AEEFA99-3A93-4943-BD18-3FD2B7906C11}"/>
              </a:ext>
            </a:extLst>
          </p:cNvPr>
          <p:cNvCxnSpPr>
            <a:cxnSpLocks/>
          </p:cNvCxnSpPr>
          <p:nvPr/>
        </p:nvCxnSpPr>
        <p:spPr>
          <a:xfrm>
            <a:off x="1998437" y="2276670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Přímá spojnice se šipkou 172">
            <a:extLst>
              <a:ext uri="{FF2B5EF4-FFF2-40B4-BE49-F238E27FC236}">
                <a16:creationId xmlns:a16="http://schemas.microsoft.com/office/drawing/2014/main" id="{2E7283D7-0089-4CEF-A5C0-9B4F6D324CCB}"/>
              </a:ext>
            </a:extLst>
          </p:cNvPr>
          <p:cNvCxnSpPr>
            <a:cxnSpLocks/>
          </p:cNvCxnSpPr>
          <p:nvPr/>
        </p:nvCxnSpPr>
        <p:spPr>
          <a:xfrm>
            <a:off x="2286469" y="2276670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Přímá spojnice se šipkou 173">
            <a:extLst>
              <a:ext uri="{FF2B5EF4-FFF2-40B4-BE49-F238E27FC236}">
                <a16:creationId xmlns:a16="http://schemas.microsoft.com/office/drawing/2014/main" id="{DC5A5986-808B-4005-A99A-7CF6818B77CF}"/>
              </a:ext>
            </a:extLst>
          </p:cNvPr>
          <p:cNvCxnSpPr>
            <a:cxnSpLocks/>
          </p:cNvCxnSpPr>
          <p:nvPr/>
        </p:nvCxnSpPr>
        <p:spPr>
          <a:xfrm>
            <a:off x="2574501" y="2276670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Přímá spojnice se šipkou 177">
            <a:extLst>
              <a:ext uri="{FF2B5EF4-FFF2-40B4-BE49-F238E27FC236}">
                <a16:creationId xmlns:a16="http://schemas.microsoft.com/office/drawing/2014/main" id="{E1FD4507-25D6-441B-A748-C8B330A88983}"/>
              </a:ext>
            </a:extLst>
          </p:cNvPr>
          <p:cNvCxnSpPr>
            <a:cxnSpLocks/>
          </p:cNvCxnSpPr>
          <p:nvPr/>
        </p:nvCxnSpPr>
        <p:spPr>
          <a:xfrm>
            <a:off x="4139952" y="2276670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Přímá spojnice se šipkou 178">
            <a:extLst>
              <a:ext uri="{FF2B5EF4-FFF2-40B4-BE49-F238E27FC236}">
                <a16:creationId xmlns:a16="http://schemas.microsoft.com/office/drawing/2014/main" id="{CCB2004C-06F7-472C-835E-BE74438E1167}"/>
              </a:ext>
            </a:extLst>
          </p:cNvPr>
          <p:cNvCxnSpPr>
            <a:cxnSpLocks/>
          </p:cNvCxnSpPr>
          <p:nvPr/>
        </p:nvCxnSpPr>
        <p:spPr>
          <a:xfrm>
            <a:off x="4427984" y="2276670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Přímá spojnice se šipkou 179">
            <a:extLst>
              <a:ext uri="{FF2B5EF4-FFF2-40B4-BE49-F238E27FC236}">
                <a16:creationId xmlns:a16="http://schemas.microsoft.com/office/drawing/2014/main" id="{DE4F9C4A-3D9B-4140-80FA-5E280331022D}"/>
              </a:ext>
            </a:extLst>
          </p:cNvPr>
          <p:cNvCxnSpPr>
            <a:cxnSpLocks/>
          </p:cNvCxnSpPr>
          <p:nvPr/>
        </p:nvCxnSpPr>
        <p:spPr>
          <a:xfrm>
            <a:off x="4716016" y="2276670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Přímá spojnice se šipkou 180">
            <a:extLst>
              <a:ext uri="{FF2B5EF4-FFF2-40B4-BE49-F238E27FC236}">
                <a16:creationId xmlns:a16="http://schemas.microsoft.com/office/drawing/2014/main" id="{F037814F-5925-4E65-8D97-32A3BC7CBEB6}"/>
              </a:ext>
            </a:extLst>
          </p:cNvPr>
          <p:cNvCxnSpPr>
            <a:cxnSpLocks/>
          </p:cNvCxnSpPr>
          <p:nvPr/>
        </p:nvCxnSpPr>
        <p:spPr>
          <a:xfrm>
            <a:off x="6228184" y="2276670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Přímá spojnice se šipkou 181">
            <a:extLst>
              <a:ext uri="{FF2B5EF4-FFF2-40B4-BE49-F238E27FC236}">
                <a16:creationId xmlns:a16="http://schemas.microsoft.com/office/drawing/2014/main" id="{FF8248DB-9117-4DBE-9815-73ADF37F2A69}"/>
              </a:ext>
            </a:extLst>
          </p:cNvPr>
          <p:cNvCxnSpPr>
            <a:cxnSpLocks/>
          </p:cNvCxnSpPr>
          <p:nvPr/>
        </p:nvCxnSpPr>
        <p:spPr>
          <a:xfrm>
            <a:off x="6516216" y="2276670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Přímá spojnice se šipkou 182">
            <a:extLst>
              <a:ext uri="{FF2B5EF4-FFF2-40B4-BE49-F238E27FC236}">
                <a16:creationId xmlns:a16="http://schemas.microsoft.com/office/drawing/2014/main" id="{BBD77FDE-84F3-4B99-894D-6524C3BC52C7}"/>
              </a:ext>
            </a:extLst>
          </p:cNvPr>
          <p:cNvCxnSpPr>
            <a:cxnSpLocks/>
          </p:cNvCxnSpPr>
          <p:nvPr/>
        </p:nvCxnSpPr>
        <p:spPr>
          <a:xfrm>
            <a:off x="6804248" y="2276670"/>
            <a:ext cx="0" cy="936104"/>
          </a:xfrm>
          <a:prstGeom prst="straightConnector1">
            <a:avLst/>
          </a:prstGeom>
          <a:ln w="158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ovéPole 183">
            <a:extLst>
              <a:ext uri="{FF2B5EF4-FFF2-40B4-BE49-F238E27FC236}">
                <a16:creationId xmlns:a16="http://schemas.microsoft.com/office/drawing/2014/main" id="{6A7F1558-9BD9-4030-9908-7AB9ACA87328}"/>
              </a:ext>
            </a:extLst>
          </p:cNvPr>
          <p:cNvSpPr txBox="1"/>
          <p:nvPr/>
        </p:nvSpPr>
        <p:spPr>
          <a:xfrm>
            <a:off x="179522" y="170803"/>
            <a:ext cx="3857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b="1" dirty="0" err="1"/>
              <a:t>Quantum</a:t>
            </a:r>
            <a:r>
              <a:rPr lang="cs-CZ" sz="2800" b="1" dirty="0"/>
              <a:t> </a:t>
            </a:r>
            <a:r>
              <a:rPr lang="cs-CZ" sz="2800" b="1" dirty="0" err="1"/>
              <a:t>dot</a:t>
            </a:r>
            <a:r>
              <a:rPr lang="cs-CZ" sz="2800" b="1" dirty="0"/>
              <a:t> displej</a:t>
            </a:r>
          </a:p>
        </p:txBody>
      </p:sp>
      <p:sp>
        <p:nvSpPr>
          <p:cNvPr id="185" name="TextovéPole 184">
            <a:extLst>
              <a:ext uri="{FF2B5EF4-FFF2-40B4-BE49-F238E27FC236}">
                <a16:creationId xmlns:a16="http://schemas.microsoft.com/office/drawing/2014/main" id="{311484DF-70E7-4650-B08A-F5A7C2E4E43A}"/>
              </a:ext>
            </a:extLst>
          </p:cNvPr>
          <p:cNvSpPr txBox="1"/>
          <p:nvPr/>
        </p:nvSpPr>
        <p:spPr>
          <a:xfrm>
            <a:off x="4335014" y="5078011"/>
            <a:ext cx="18567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Nanočástice vyzařují světlo s vlnovou délkou 530 </a:t>
            </a:r>
            <a:r>
              <a:rPr lang="cs-CZ" sz="1400" dirty="0" err="1"/>
              <a:t>nm</a:t>
            </a:r>
            <a:endParaRPr lang="cs-CZ" sz="1400" dirty="0"/>
          </a:p>
        </p:txBody>
      </p:sp>
      <p:sp>
        <p:nvSpPr>
          <p:cNvPr id="186" name="TextovéPole 185">
            <a:extLst>
              <a:ext uri="{FF2B5EF4-FFF2-40B4-BE49-F238E27FC236}">
                <a16:creationId xmlns:a16="http://schemas.microsoft.com/office/drawing/2014/main" id="{FAA94D59-D8CF-4691-8B9B-7A1DACB34A19}"/>
              </a:ext>
            </a:extLst>
          </p:cNvPr>
          <p:cNvSpPr txBox="1"/>
          <p:nvPr/>
        </p:nvSpPr>
        <p:spPr>
          <a:xfrm>
            <a:off x="7073303" y="5017497"/>
            <a:ext cx="18567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Nanočástice vyzařují světlo s vlnovou délkou 450 </a:t>
            </a:r>
            <a:r>
              <a:rPr lang="cs-CZ" sz="1400" dirty="0" err="1"/>
              <a:t>nm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25060051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687E3C-5B59-4C28-97D3-DB117AF1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Quantum</a:t>
            </a:r>
            <a:r>
              <a:rPr lang="cs-CZ" dirty="0"/>
              <a:t> </a:t>
            </a:r>
            <a:r>
              <a:rPr lang="cs-CZ" dirty="0" err="1"/>
              <a:t>dot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B588326-AB38-49FD-AD01-89F6B91ED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800" dirty="0" err="1"/>
              <a:t>Quantum</a:t>
            </a:r>
            <a:r>
              <a:rPr lang="cs-CZ" sz="1800" dirty="0"/>
              <a:t> </a:t>
            </a:r>
            <a:r>
              <a:rPr lang="cs-CZ" sz="1800" dirty="0" err="1"/>
              <a:t>dot</a:t>
            </a:r>
            <a:r>
              <a:rPr lang="cs-CZ" sz="1800" dirty="0"/>
              <a:t> displeje jsou podstatně dražší než klasické LCD displeje</a:t>
            </a:r>
          </a:p>
          <a:p>
            <a:r>
              <a:rPr lang="cs-CZ" sz="1800" dirty="0"/>
              <a:t>Výrobci je označují také jako QLED, </a:t>
            </a:r>
            <a:r>
              <a:rPr lang="cs-CZ" sz="1800" dirty="0" err="1"/>
              <a:t>nanocell</a:t>
            </a:r>
            <a:endParaRPr lang="cs-CZ" sz="1800" dirty="0"/>
          </a:p>
          <a:p>
            <a:r>
              <a:rPr lang="cs-CZ" sz="1800" dirty="0"/>
              <a:t>Mají dokonalé barvy, protože ze </a:t>
            </a:r>
            <a:r>
              <a:rPr lang="cs-CZ" sz="1800" dirty="0" err="1"/>
              <a:t>subpixelů</a:t>
            </a:r>
            <a:r>
              <a:rPr lang="cs-CZ" sz="1800" dirty="0"/>
              <a:t> vychází světlo s vlnovou délkou přesně odpovídající základním barvám R G B</a:t>
            </a:r>
          </a:p>
          <a:p>
            <a:r>
              <a:rPr lang="cs-CZ" sz="1800" dirty="0"/>
              <a:t>Mají vynikající jas, protože světlo podsvícení není zachycováno barevnými filtry, ale je nanočásticemi pohlcováno a znovu emitováno na jiné vlnové délce s téměř 100% účinností</a:t>
            </a:r>
          </a:p>
          <a:p>
            <a:r>
              <a:rPr lang="cs-CZ" sz="1800" dirty="0"/>
              <a:t>Mají nízkou spotřebu elektrické energie. Oproti klasickému LCD mají při stejné spotřebě energie více než dvojnásobný jas.</a:t>
            </a:r>
          </a:p>
          <a:p>
            <a:r>
              <a:rPr lang="cs-CZ" sz="1800" dirty="0"/>
              <a:t>Mají vysoký kontrast – černá je tmavší, protože světlo z podsvícení pronikající černými pixely, které ho nedokáží úplně zablokovat, není bílé, ale ultrafialové a pro lidský zrak téměř neviditelné</a:t>
            </a:r>
          </a:p>
          <a:p>
            <a:r>
              <a:rPr lang="cs-CZ" sz="1800" dirty="0"/>
              <a:t>Tekuté krystaly v nich fungují běžným způsobem – obvykle technologie PVA, IPS</a:t>
            </a:r>
          </a:p>
        </p:txBody>
      </p:sp>
    </p:spTree>
    <p:extLst>
      <p:ext uri="{BB962C8B-B14F-4D97-AF65-F5344CB8AC3E}">
        <p14:creationId xmlns:p14="http://schemas.microsoft.com/office/powerpoint/2010/main" val="6672414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5A3DA753-5972-4EB6-BACE-36221A14AD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Reflexivní LCD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82204334-3E5F-4AF1-A789-440681FA77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900"/>
              <a:t>Na rozdíl od transmisivních LCD tyto displeje nepoužívají podsvícení </a:t>
            </a:r>
          </a:p>
          <a:p>
            <a:pPr eaLnBrk="1" hangingPunct="1"/>
            <a:r>
              <a:rPr lang="cs-CZ" altLang="cs-CZ" sz="1900"/>
              <a:t>Světlo získávají </a:t>
            </a:r>
            <a:r>
              <a:rPr lang="cs-CZ" altLang="cs-CZ" sz="1900" b="1"/>
              <a:t>odraženým</a:t>
            </a:r>
            <a:r>
              <a:rPr lang="cs-CZ" altLang="cs-CZ" sz="1900"/>
              <a:t> přirozeným světlem z </a:t>
            </a:r>
            <a:r>
              <a:rPr lang="cs-CZ" altLang="cs-CZ" sz="1900" b="1"/>
              <a:t>okolí</a:t>
            </a:r>
          </a:p>
          <a:p>
            <a:pPr eaLnBrk="1" hangingPunct="1"/>
            <a:r>
              <a:rPr lang="cs-CZ" altLang="cs-CZ" sz="1900"/>
              <a:t>Pod tekutými krystaly je umístěno zrcadlo</a:t>
            </a:r>
          </a:p>
          <a:p>
            <a:pPr eaLnBrk="1" hangingPunct="1"/>
            <a:r>
              <a:rPr lang="cs-CZ" altLang="cs-CZ" sz="1900"/>
              <a:t>Hodí se pro použití v jasném slunečném světle a také mají minimální spotřebu el. Energie</a:t>
            </a:r>
          </a:p>
          <a:p>
            <a:pPr eaLnBrk="1" hangingPunct="1"/>
            <a:r>
              <a:rPr lang="cs-CZ" altLang="cs-CZ" sz="1900"/>
              <a:t>Ve tmě na nich není nic vidět  </a:t>
            </a:r>
          </a:p>
          <a:p>
            <a:pPr eaLnBrk="1" hangingPunct="1"/>
            <a:endParaRPr lang="cs-CZ" altLang="cs-CZ" sz="1900"/>
          </a:p>
          <a:p>
            <a:pPr eaLnBrk="1" hangingPunct="1"/>
            <a:r>
              <a:rPr lang="cs-CZ" altLang="cs-CZ" sz="1900" b="1"/>
              <a:t>Transreflexní</a:t>
            </a:r>
            <a:r>
              <a:rPr lang="cs-CZ" altLang="cs-CZ" sz="1900"/>
              <a:t> LCD kombinují výhody obou předchozích typů LCD </a:t>
            </a:r>
            <a:endParaRPr lang="en-US" altLang="cs-CZ" sz="1900"/>
          </a:p>
          <a:p>
            <a:pPr eaLnBrk="1" hangingPunct="1"/>
            <a:r>
              <a:rPr lang="en-US" altLang="cs-CZ" sz="1900"/>
              <a:t>Vrstva pod tekut</a:t>
            </a:r>
            <a:r>
              <a:rPr lang="cs-CZ" altLang="cs-CZ" sz="1900"/>
              <a:t>ým krystalem je polopropustná</a:t>
            </a:r>
          </a:p>
          <a:p>
            <a:pPr eaLnBrk="1" hangingPunct="1"/>
            <a:r>
              <a:rPr lang="cs-CZ" altLang="cs-CZ" sz="1900"/>
              <a:t>Mají podsvícení, které lze vypnout</a:t>
            </a:r>
            <a:r>
              <a:rPr lang="en-US" altLang="cs-CZ" sz="1900"/>
              <a:t>/zapnout</a:t>
            </a:r>
            <a:endParaRPr lang="cs-CZ" altLang="cs-CZ" sz="1900"/>
          </a:p>
          <a:p>
            <a:pPr eaLnBrk="1" hangingPunct="1"/>
            <a:r>
              <a:rPr lang="cs-CZ" altLang="cs-CZ" sz="1900"/>
              <a:t>Používají se velmi zřídka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Nadpis 1">
            <a:extLst>
              <a:ext uri="{FF2B5EF4-FFF2-40B4-BE49-F238E27FC236}">
                <a16:creationId xmlns:a16="http://schemas.microsoft.com/office/drawing/2014/main" id="{AB3658C0-4A84-4E75-8FA0-90E8C311F7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Kontrolní otázky a odpovědi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9D078E2A-AF8C-4290-BF1B-E19FDA1EE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>
              <a:defRPr/>
            </a:pPr>
            <a:r>
              <a:rPr lang="cs-CZ" dirty="0"/>
              <a:t>Jaká výrobní technologie LCD panelů je dominantní ve výpočetní technice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cs-CZ" dirty="0"/>
              <a:t>TN displej (jejich prodej ale neustále klesá)</a:t>
            </a:r>
          </a:p>
          <a:p>
            <a:pPr eaLnBrk="1" hangingPunct="1">
              <a:defRPr/>
            </a:pPr>
            <a:endParaRPr lang="cs-CZ" dirty="0"/>
          </a:p>
          <a:p>
            <a:pPr eaLnBrk="1" hangingPunct="1">
              <a:defRPr/>
            </a:pPr>
            <a:r>
              <a:rPr lang="cs-CZ" dirty="0"/>
              <a:t>Je tato technologie nejčastěji používaná, protože je nejlepší ?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cs-CZ" dirty="0"/>
              <a:t>Ne, naopak je ze všech technologií nejhorší. Zejména barevné podání a pozorovací úhly jsou velmi špatné</a:t>
            </a:r>
          </a:p>
          <a:p>
            <a:pPr eaLnBrk="1" hangingPunct="1">
              <a:defRPr/>
            </a:pPr>
            <a:endParaRPr lang="cs-CZ" dirty="0"/>
          </a:p>
          <a:p>
            <a:pPr eaLnBrk="1" hangingPunct="1">
              <a:defRPr/>
            </a:pPr>
            <a:r>
              <a:rPr lang="cs-CZ" dirty="0"/>
              <a:t>Proč se tedy tyto panely používají nejčastěji ?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cs-CZ" dirty="0"/>
              <a:t>Protože jsou nejlevnější a pro zobrazení umělého obrazu (plocha </a:t>
            </a:r>
            <a:r>
              <a:rPr lang="cs-CZ" dirty="0" err="1"/>
              <a:t>windows</a:t>
            </a:r>
            <a:r>
              <a:rPr lang="cs-CZ" dirty="0"/>
              <a:t>, textový editor, webová stránka) jsou zcela dostačující</a:t>
            </a:r>
          </a:p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endParaRPr lang="cs-CZ" dirty="0"/>
          </a:p>
          <a:p>
            <a:pPr eaLnBrk="1" hangingPunct="1">
              <a:defRPr/>
            </a:pPr>
            <a:r>
              <a:rPr lang="cs-CZ" dirty="0"/>
              <a:t>Jsou tyto displeje opravdu ve všech ohledech horší ?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cs-CZ" dirty="0"/>
              <a:t>Ne, jejich doba odezvy je výborná, lepší než u dražších a kvalitnějších PVA a IPS monitorů. Pohybující se obraz tedy nebude rozmazaný. </a:t>
            </a:r>
          </a:p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endParaRPr lang="cs-CZ" dirty="0"/>
          </a:p>
          <a:p>
            <a:pPr eaLnBrk="1" hangingPunct="1">
              <a:defRPr/>
            </a:pPr>
            <a:endParaRPr lang="cs-CZ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Nadpis 1">
            <a:extLst>
              <a:ext uri="{FF2B5EF4-FFF2-40B4-BE49-F238E27FC236}">
                <a16:creationId xmlns:a16="http://schemas.microsoft.com/office/drawing/2014/main" id="{3037EB96-F460-4703-9903-20283F6EC2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Kontrolní otázky a odpovědi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B64D14-570F-4391-8DA4-282022D21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cs-CZ" dirty="0"/>
              <a:t>Jaká výrobní technologie LCD panelů je nejlepší ?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cs-CZ" dirty="0"/>
              <a:t>To nelze jednoznačně říct. PVA displeje mají nejlepší kontrast, IPS displeje mají nejpřirozenější barvy a vyrovnanou dobu odezvy. Jednotlivé displeje se pak od sebe liší typ od typu nelze tak jednu z technologií považovat za obecně lepší.</a:t>
            </a:r>
          </a:p>
          <a:p>
            <a:pPr marL="344487" lvl="1" indent="0" eaLnBrk="1" hangingPunct="1">
              <a:buNone/>
              <a:defRPr/>
            </a:pPr>
            <a:endParaRPr lang="cs-CZ" dirty="0"/>
          </a:p>
          <a:p>
            <a:pPr eaLnBrk="1" hangingPunct="1">
              <a:defRPr/>
            </a:pPr>
            <a:r>
              <a:rPr lang="cs-CZ" dirty="0"/>
              <a:t>Je displej, u kterého výrobce udává dobu odezvy 2ms lepší než displej s udávanou dobou odezvy 4ms ?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cs-CZ" dirty="0"/>
              <a:t>Bohužel tyto udávané údaje jsou naprosto neužitečné. Odezva bývá nevyrovnaná a udávané 2 </a:t>
            </a:r>
            <a:r>
              <a:rPr lang="cs-CZ" dirty="0" err="1"/>
              <a:t>ms</a:t>
            </a:r>
            <a:r>
              <a:rPr lang="cs-CZ" dirty="0"/>
              <a:t> platí pouze pro některé změny intenzity jasu, jiná změna může mít zcela jinou odezvu. Například jiná bude pro skok 0-255 a jiná pro 10-20. Chování displeje lze popsat pouze 3D grafem nebo tabulkou vyjadřující dobu odezvy pro všechny skoky.</a:t>
            </a:r>
          </a:p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endParaRPr lang="cs-CZ" dirty="0"/>
          </a:p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endParaRPr lang="cs-CZ" dirty="0"/>
          </a:p>
          <a:p>
            <a:pPr eaLnBrk="1" hangingPunct="1">
              <a:defRPr/>
            </a:pPr>
            <a:endParaRPr lang="cs-CZ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Nadpis 1">
            <a:extLst>
              <a:ext uri="{FF2B5EF4-FFF2-40B4-BE49-F238E27FC236}">
                <a16:creationId xmlns:a16="http://schemas.microsoft.com/office/drawing/2014/main" id="{6A701293-7400-49AF-A615-5148AEE94E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Kontrolní otázky a odpovědi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F9DD56D-64CD-4D20-92F1-1392A80E5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cs-CZ" dirty="0"/>
              <a:t>Který typ podsvícení umožňuje výrobu nejtenčích displejů ?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cs-CZ" dirty="0" err="1"/>
              <a:t>EdgeLED</a:t>
            </a:r>
            <a:endParaRPr lang="cs-CZ" dirty="0"/>
          </a:p>
          <a:p>
            <a:pPr eaLnBrk="1" hangingPunct="1">
              <a:defRPr/>
            </a:pPr>
            <a:endParaRPr lang="cs-CZ" dirty="0"/>
          </a:p>
          <a:p>
            <a:pPr eaLnBrk="1" hangingPunct="1">
              <a:defRPr/>
            </a:pPr>
            <a:r>
              <a:rPr lang="cs-CZ" dirty="0"/>
              <a:t>Má tento typ podsvícení ještě nějaké další výhody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cs-CZ" dirty="0"/>
              <a:t>Ano, je ze všech typů podsvícení také nejlevnější</a:t>
            </a:r>
          </a:p>
          <a:p>
            <a:pPr marL="344487" lvl="1" indent="0" eaLnBrk="1" hangingPunct="1">
              <a:buNone/>
              <a:defRPr/>
            </a:pPr>
            <a:endParaRPr lang="cs-CZ" dirty="0"/>
          </a:p>
          <a:p>
            <a:pPr eaLnBrk="1" hangingPunct="1">
              <a:defRPr/>
            </a:pPr>
            <a:r>
              <a:rPr lang="cs-CZ" dirty="0"/>
              <a:t>Jde tedy o nejlepší variantu podsvícení ?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cs-CZ" dirty="0"/>
              <a:t>Nikoliv, </a:t>
            </a:r>
            <a:r>
              <a:rPr lang="cs-CZ" dirty="0" err="1"/>
              <a:t>Edge</a:t>
            </a:r>
            <a:r>
              <a:rPr lang="cs-CZ" dirty="0"/>
              <a:t> LED má nevýhodu ve složitém rozvedení světla, aby bylo podsvícení celého displeje rovnoměrné a má horší barevné spektrum než RGB LED podsvícení. Oproti direct LED potom neumí lokální regulaci jasu (některá místa displeje ztmavit)</a:t>
            </a:r>
          </a:p>
          <a:p>
            <a:pPr eaLnBrk="1" hangingPunct="1">
              <a:defRPr/>
            </a:pPr>
            <a:endParaRPr lang="cs-CZ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Nadpis 1">
            <a:extLst>
              <a:ext uri="{FF2B5EF4-FFF2-40B4-BE49-F238E27FC236}">
                <a16:creationId xmlns:a16="http://schemas.microsoft.com/office/drawing/2014/main" id="{6DB30D33-4F5A-4CCA-8FC8-2217ACCE48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Plasmové displeje</a:t>
            </a:r>
          </a:p>
        </p:txBody>
      </p:sp>
      <p:sp>
        <p:nvSpPr>
          <p:cNvPr id="95235" name="Zástupný symbol pro obsah 2">
            <a:extLst>
              <a:ext uri="{FF2B5EF4-FFF2-40B4-BE49-F238E27FC236}">
                <a16:creationId xmlns:a16="http://schemas.microsoft.com/office/drawing/2014/main" id="{08F9C7BC-F01F-4FBB-AC49-F268C4A896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719262"/>
            <a:ext cx="8229600" cy="4806081"/>
          </a:xfrm>
        </p:spPr>
        <p:txBody>
          <a:bodyPr/>
          <a:lstStyle/>
          <a:p>
            <a:pPr eaLnBrk="1" hangingPunct="1"/>
            <a:r>
              <a:rPr lang="cs-CZ" altLang="cs-CZ" sz="1800" b="1" dirty="0"/>
              <a:t>PDP – plasmový displej</a:t>
            </a:r>
          </a:p>
          <a:p>
            <a:pPr eaLnBrk="1" hangingPunct="1"/>
            <a:r>
              <a:rPr lang="cs-CZ" altLang="cs-CZ" sz="1800" dirty="0"/>
              <a:t>Plasma = plazma</a:t>
            </a:r>
          </a:p>
          <a:p>
            <a:pPr eaLnBrk="1" hangingPunct="1"/>
            <a:r>
              <a:rPr lang="cs-CZ" altLang="cs-CZ" sz="1800" dirty="0"/>
              <a:t>Plasma je </a:t>
            </a:r>
            <a:r>
              <a:rPr lang="cs-CZ" altLang="cs-CZ" sz="1800" b="1" dirty="0"/>
              <a:t>ionizovaný plyn </a:t>
            </a:r>
            <a:r>
              <a:rPr lang="cs-CZ" altLang="cs-CZ" sz="1800" dirty="0"/>
              <a:t>– elektrony a protony jsou vytrženy z atomů</a:t>
            </a:r>
          </a:p>
          <a:p>
            <a:pPr eaLnBrk="1" hangingPunct="1"/>
            <a:r>
              <a:rPr lang="cs-CZ" altLang="cs-CZ" sz="1800" dirty="0"/>
              <a:t>Každý pixel v obrazovce plazmy je tvořen třemi </a:t>
            </a:r>
            <a:r>
              <a:rPr lang="cs-CZ" altLang="cs-CZ" sz="1800" dirty="0" err="1"/>
              <a:t>subpixely</a:t>
            </a:r>
            <a:r>
              <a:rPr lang="cs-CZ" altLang="cs-CZ" sz="1800" dirty="0"/>
              <a:t> (RGB - </a:t>
            </a:r>
            <a:r>
              <a:rPr lang="cs-CZ" altLang="cs-CZ" sz="1800" dirty="0" err="1"/>
              <a:t>Red</a:t>
            </a:r>
            <a:r>
              <a:rPr lang="cs-CZ" altLang="cs-CZ" sz="1800" dirty="0"/>
              <a:t>, Green, Blue) a každý z nich je vyplněn </a:t>
            </a:r>
            <a:r>
              <a:rPr lang="cs-CZ" altLang="cs-CZ" sz="1800" b="1" dirty="0"/>
              <a:t>plazmou</a:t>
            </a:r>
            <a:r>
              <a:rPr lang="cs-CZ" altLang="cs-CZ" sz="1800" dirty="0"/>
              <a:t> (nejčastěji jeden ze vzácných plynů - argon) </a:t>
            </a:r>
          </a:p>
          <a:p>
            <a:pPr eaLnBrk="1" hangingPunct="1"/>
            <a:r>
              <a:rPr lang="cs-CZ" altLang="cs-CZ" sz="1800" dirty="0"/>
              <a:t>Ke každému </a:t>
            </a:r>
            <a:r>
              <a:rPr lang="cs-CZ" altLang="cs-CZ" sz="1800" dirty="0" err="1"/>
              <a:t>subpixelu</a:t>
            </a:r>
            <a:r>
              <a:rPr lang="cs-CZ" altLang="cs-CZ" sz="1800" dirty="0"/>
              <a:t> jsou přivedeny elektrody</a:t>
            </a:r>
          </a:p>
          <a:p>
            <a:pPr eaLnBrk="1" hangingPunct="1"/>
            <a:r>
              <a:rPr lang="cs-CZ" altLang="cs-CZ" sz="1800" dirty="0"/>
              <a:t>Napětí na elektrodách je udržováno těsně pod hladinou, kdy začne vznikat plazma a k ionizaci pak dojde i při velmi nízkém zvýšení napětí na elektrodě.</a:t>
            </a:r>
          </a:p>
          <a:p>
            <a:pPr eaLnBrk="1" hangingPunct="1"/>
            <a:r>
              <a:rPr lang="cs-CZ" altLang="cs-CZ" sz="1800" dirty="0"/>
              <a:t>Plazma emituje </a:t>
            </a:r>
            <a:r>
              <a:rPr lang="cs-CZ" altLang="cs-CZ" sz="1800" b="1" dirty="0"/>
              <a:t>neviditelné UV záření</a:t>
            </a:r>
            <a:r>
              <a:rPr lang="cs-CZ" altLang="cs-CZ" sz="1800" dirty="0"/>
              <a:t>, které dopadá na </a:t>
            </a:r>
            <a:r>
              <a:rPr lang="cs-CZ" altLang="cs-CZ" sz="1800" b="1" dirty="0"/>
              <a:t>scintilátor</a:t>
            </a:r>
            <a:r>
              <a:rPr lang="cs-CZ" altLang="cs-CZ" sz="1800" dirty="0"/>
              <a:t> a ten se vlivem ionizujícího záření rozsvítí barevným viditelným světlem</a:t>
            </a:r>
          </a:p>
          <a:p>
            <a:pPr eaLnBrk="1" hangingPunct="1"/>
            <a:r>
              <a:rPr lang="cs-CZ" altLang="cs-CZ" sz="1800" dirty="0"/>
              <a:t>Podobně jako u </a:t>
            </a:r>
            <a:r>
              <a:rPr lang="cs-CZ" altLang="cs-CZ" sz="1800" dirty="0" err="1"/>
              <a:t>quantum</a:t>
            </a:r>
            <a:r>
              <a:rPr lang="cs-CZ" altLang="cs-CZ" sz="1800" dirty="0"/>
              <a:t> </a:t>
            </a:r>
            <a:r>
              <a:rPr lang="cs-CZ" altLang="cs-CZ" sz="1800" dirty="0" err="1"/>
              <a:t>dot</a:t>
            </a:r>
            <a:r>
              <a:rPr lang="cs-CZ" altLang="cs-CZ" sz="1800" dirty="0"/>
              <a:t> displejů zde dochází k pohlcování UV záření speciální chemickou látkou, která získanou energii vyzáří jako dokonalé červené, zelené nebo modré světlo</a:t>
            </a:r>
          </a:p>
          <a:p>
            <a:pPr eaLnBrk="1" hangingPunct="1"/>
            <a:endParaRPr lang="cs-CZ" altLang="cs-CZ" sz="1800" dirty="0"/>
          </a:p>
          <a:p>
            <a:pPr eaLnBrk="1" hangingPunct="1"/>
            <a:endParaRPr lang="cs-CZ" altLang="cs-CZ" dirty="0"/>
          </a:p>
          <a:p>
            <a:pPr eaLnBrk="1" hangingPunct="1"/>
            <a:endParaRPr lang="cs-CZ" altLang="cs-CZ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C9F005-91B3-4DF7-BF23-BB73FAB9D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Lineární systém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98BDC4EA-852C-4383-AD47-C0DD03544314}"/>
              </a:ext>
            </a:extLst>
          </p:cNvPr>
          <p:cNvCxnSpPr>
            <a:cxnSpLocks/>
          </p:cNvCxnSpPr>
          <p:nvPr/>
        </p:nvCxnSpPr>
        <p:spPr>
          <a:xfrm flipV="1">
            <a:off x="1331640" y="2276872"/>
            <a:ext cx="0" cy="3096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738455E4-685F-46B4-B583-9341C38DC65C}"/>
              </a:ext>
            </a:extLst>
          </p:cNvPr>
          <p:cNvCxnSpPr>
            <a:cxnSpLocks/>
          </p:cNvCxnSpPr>
          <p:nvPr/>
        </p:nvCxnSpPr>
        <p:spPr>
          <a:xfrm>
            <a:off x="1331640" y="5373216"/>
            <a:ext cx="63367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Přímá spojnice 21">
            <a:extLst>
              <a:ext uri="{FF2B5EF4-FFF2-40B4-BE49-F238E27FC236}">
                <a16:creationId xmlns:a16="http://schemas.microsoft.com/office/drawing/2014/main" id="{9A9D9ECF-939C-49FD-8ECB-2BCEEDFB6641}"/>
              </a:ext>
            </a:extLst>
          </p:cNvPr>
          <p:cNvCxnSpPr>
            <a:cxnSpLocks/>
          </p:cNvCxnSpPr>
          <p:nvPr/>
        </p:nvCxnSpPr>
        <p:spPr>
          <a:xfrm flipV="1">
            <a:off x="1331640" y="2267000"/>
            <a:ext cx="5832648" cy="310621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386E34D1-2E53-448A-8FAC-68A6464573D3}"/>
              </a:ext>
            </a:extLst>
          </p:cNvPr>
          <p:cNvSpPr txBox="1"/>
          <p:nvPr/>
        </p:nvSpPr>
        <p:spPr>
          <a:xfrm>
            <a:off x="5076419" y="5478394"/>
            <a:ext cx="1488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Datová hodnota</a:t>
            </a: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AB652847-69F5-4C95-83F8-911A8C298765}"/>
              </a:ext>
            </a:extLst>
          </p:cNvPr>
          <p:cNvSpPr txBox="1"/>
          <p:nvPr/>
        </p:nvSpPr>
        <p:spPr>
          <a:xfrm>
            <a:off x="1043608" y="1959223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Jas</a:t>
            </a:r>
          </a:p>
        </p:txBody>
      </p:sp>
      <p:cxnSp>
        <p:nvCxnSpPr>
          <p:cNvPr id="28" name="Přímá spojnice 27">
            <a:extLst>
              <a:ext uri="{FF2B5EF4-FFF2-40B4-BE49-F238E27FC236}">
                <a16:creationId xmlns:a16="http://schemas.microsoft.com/office/drawing/2014/main" id="{1EC43793-6659-4573-9F0E-88FD8F564A8D}"/>
              </a:ext>
            </a:extLst>
          </p:cNvPr>
          <p:cNvCxnSpPr>
            <a:stCxn id="26" idx="2"/>
            <a:endCxn id="26" idx="2"/>
          </p:cNvCxnSpPr>
          <p:nvPr/>
        </p:nvCxnSpPr>
        <p:spPr>
          <a:xfrm>
            <a:off x="1403648" y="2267000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Přímá spojnice 29">
            <a:extLst>
              <a:ext uri="{FF2B5EF4-FFF2-40B4-BE49-F238E27FC236}">
                <a16:creationId xmlns:a16="http://schemas.microsoft.com/office/drawing/2014/main" id="{5D6B183B-F3CD-49E9-AAB9-12A70033B627}"/>
              </a:ext>
            </a:extLst>
          </p:cNvPr>
          <p:cNvCxnSpPr>
            <a:stCxn id="26" idx="2"/>
            <a:endCxn id="26" idx="2"/>
          </p:cNvCxnSpPr>
          <p:nvPr/>
        </p:nvCxnSpPr>
        <p:spPr>
          <a:xfrm>
            <a:off x="1403648" y="2267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Přímá spojnice 33">
            <a:extLst>
              <a:ext uri="{FF2B5EF4-FFF2-40B4-BE49-F238E27FC236}">
                <a16:creationId xmlns:a16="http://schemas.microsoft.com/office/drawing/2014/main" id="{8DD8EA9C-980F-4213-B827-EE4C7CB13C28}"/>
              </a:ext>
            </a:extLst>
          </p:cNvPr>
          <p:cNvCxnSpPr>
            <a:cxnSpLocks/>
          </p:cNvCxnSpPr>
          <p:nvPr/>
        </p:nvCxnSpPr>
        <p:spPr>
          <a:xfrm>
            <a:off x="1270596" y="2276872"/>
            <a:ext cx="1440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35">
            <a:extLst>
              <a:ext uri="{FF2B5EF4-FFF2-40B4-BE49-F238E27FC236}">
                <a16:creationId xmlns:a16="http://schemas.microsoft.com/office/drawing/2014/main" id="{66F7FDEC-D069-45BA-A91B-9245F56EA205}"/>
              </a:ext>
            </a:extLst>
          </p:cNvPr>
          <p:cNvCxnSpPr>
            <a:cxnSpLocks/>
          </p:cNvCxnSpPr>
          <p:nvPr/>
        </p:nvCxnSpPr>
        <p:spPr>
          <a:xfrm>
            <a:off x="1259632" y="3717032"/>
            <a:ext cx="1440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ovéPole 36">
            <a:extLst>
              <a:ext uri="{FF2B5EF4-FFF2-40B4-BE49-F238E27FC236}">
                <a16:creationId xmlns:a16="http://schemas.microsoft.com/office/drawing/2014/main" id="{96F415E3-E787-4DB5-A142-606BAC58FECE}"/>
              </a:ext>
            </a:extLst>
          </p:cNvPr>
          <p:cNvSpPr txBox="1"/>
          <p:nvPr/>
        </p:nvSpPr>
        <p:spPr>
          <a:xfrm>
            <a:off x="791581" y="2229912"/>
            <a:ext cx="936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100 %</a:t>
            </a: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736A6DEF-9BBA-447B-A1FE-712C1602181C}"/>
              </a:ext>
            </a:extLst>
          </p:cNvPr>
          <p:cNvSpPr txBox="1"/>
          <p:nvPr/>
        </p:nvSpPr>
        <p:spPr>
          <a:xfrm>
            <a:off x="863588" y="3686544"/>
            <a:ext cx="936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50 %</a:t>
            </a:r>
          </a:p>
        </p:txBody>
      </p:sp>
      <p:cxnSp>
        <p:nvCxnSpPr>
          <p:cNvPr id="40" name="Přímá spojnice 39">
            <a:extLst>
              <a:ext uri="{FF2B5EF4-FFF2-40B4-BE49-F238E27FC236}">
                <a16:creationId xmlns:a16="http://schemas.microsoft.com/office/drawing/2014/main" id="{B983ECA1-1183-4CD8-B40C-813FA1361253}"/>
              </a:ext>
            </a:extLst>
          </p:cNvPr>
          <p:cNvCxnSpPr>
            <a:cxnSpLocks/>
          </p:cNvCxnSpPr>
          <p:nvPr/>
        </p:nvCxnSpPr>
        <p:spPr>
          <a:xfrm>
            <a:off x="1342604" y="3707878"/>
            <a:ext cx="3085380" cy="915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Přímá spojnice 43">
            <a:extLst>
              <a:ext uri="{FF2B5EF4-FFF2-40B4-BE49-F238E27FC236}">
                <a16:creationId xmlns:a16="http://schemas.microsoft.com/office/drawing/2014/main" id="{2264F4E1-111B-4902-8E7D-E67E349943CC}"/>
              </a:ext>
            </a:extLst>
          </p:cNvPr>
          <p:cNvCxnSpPr/>
          <p:nvPr/>
        </p:nvCxnSpPr>
        <p:spPr>
          <a:xfrm>
            <a:off x="4427984" y="3717031"/>
            <a:ext cx="0" cy="165618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ovéPole 44">
            <a:extLst>
              <a:ext uri="{FF2B5EF4-FFF2-40B4-BE49-F238E27FC236}">
                <a16:creationId xmlns:a16="http://schemas.microsoft.com/office/drawing/2014/main" id="{85099F7A-08B9-4643-92DE-978540694D85}"/>
              </a:ext>
            </a:extLst>
          </p:cNvPr>
          <p:cNvSpPr txBox="1"/>
          <p:nvPr/>
        </p:nvSpPr>
        <p:spPr>
          <a:xfrm>
            <a:off x="4211974" y="5367924"/>
            <a:ext cx="504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128</a:t>
            </a:r>
          </a:p>
        </p:txBody>
      </p:sp>
      <p:sp>
        <p:nvSpPr>
          <p:cNvPr id="46" name="TextovéPole 45">
            <a:extLst>
              <a:ext uri="{FF2B5EF4-FFF2-40B4-BE49-F238E27FC236}">
                <a16:creationId xmlns:a16="http://schemas.microsoft.com/office/drawing/2014/main" id="{9B7D817C-CF98-42CC-8653-500609495D38}"/>
              </a:ext>
            </a:extLst>
          </p:cNvPr>
          <p:cNvSpPr txBox="1"/>
          <p:nvPr/>
        </p:nvSpPr>
        <p:spPr>
          <a:xfrm>
            <a:off x="1259633" y="5357972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0</a:t>
            </a:r>
          </a:p>
        </p:txBody>
      </p:sp>
      <p:cxnSp>
        <p:nvCxnSpPr>
          <p:cNvPr id="49" name="Přímá spojnice 48">
            <a:extLst>
              <a:ext uri="{FF2B5EF4-FFF2-40B4-BE49-F238E27FC236}">
                <a16:creationId xmlns:a16="http://schemas.microsoft.com/office/drawing/2014/main" id="{AFDBC8C6-7683-40ED-BD78-5ACD51487570}"/>
              </a:ext>
            </a:extLst>
          </p:cNvPr>
          <p:cNvCxnSpPr>
            <a:cxnSpLocks/>
          </p:cNvCxnSpPr>
          <p:nvPr/>
        </p:nvCxnSpPr>
        <p:spPr>
          <a:xfrm>
            <a:off x="1398797" y="2273118"/>
            <a:ext cx="5765491" cy="303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Přímá spojnice 51">
            <a:extLst>
              <a:ext uri="{FF2B5EF4-FFF2-40B4-BE49-F238E27FC236}">
                <a16:creationId xmlns:a16="http://schemas.microsoft.com/office/drawing/2014/main" id="{01FC1CB5-5997-4CA2-9311-D409F729AE29}"/>
              </a:ext>
            </a:extLst>
          </p:cNvPr>
          <p:cNvCxnSpPr>
            <a:cxnSpLocks/>
          </p:cNvCxnSpPr>
          <p:nvPr/>
        </p:nvCxnSpPr>
        <p:spPr>
          <a:xfrm>
            <a:off x="7164288" y="2274635"/>
            <a:ext cx="0" cy="309328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ovéPole 53">
            <a:extLst>
              <a:ext uri="{FF2B5EF4-FFF2-40B4-BE49-F238E27FC236}">
                <a16:creationId xmlns:a16="http://schemas.microsoft.com/office/drawing/2014/main" id="{34D83338-67B6-4896-8307-E84B8947352F}"/>
              </a:ext>
            </a:extLst>
          </p:cNvPr>
          <p:cNvSpPr txBox="1"/>
          <p:nvPr/>
        </p:nvSpPr>
        <p:spPr>
          <a:xfrm>
            <a:off x="6939152" y="5367924"/>
            <a:ext cx="504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255</a:t>
            </a:r>
          </a:p>
        </p:txBody>
      </p:sp>
      <p:sp>
        <p:nvSpPr>
          <p:cNvPr id="55" name="TextovéPole 54">
            <a:extLst>
              <a:ext uri="{FF2B5EF4-FFF2-40B4-BE49-F238E27FC236}">
                <a16:creationId xmlns:a16="http://schemas.microsoft.com/office/drawing/2014/main" id="{16204605-E29A-429A-937A-B766279FA012}"/>
              </a:ext>
            </a:extLst>
          </p:cNvPr>
          <p:cNvSpPr txBox="1"/>
          <p:nvPr/>
        </p:nvSpPr>
        <p:spPr>
          <a:xfrm>
            <a:off x="4682852" y="407497"/>
            <a:ext cx="4065605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V lineárním zobrazovacím systému by byl jas bodu (0 – 100%) přímo úměrný datové hodnotě jeho intenzity (0-255). Takový systém je pro displeje zcela nevhodný!</a:t>
            </a:r>
          </a:p>
        </p:txBody>
      </p:sp>
    </p:spTree>
    <p:extLst>
      <p:ext uri="{BB962C8B-B14F-4D97-AF65-F5344CB8AC3E}">
        <p14:creationId xmlns:p14="http://schemas.microsoft.com/office/powerpoint/2010/main" val="284316417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3B78554C-F4F0-471A-95F3-333D2ACCC5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Plasmový displej</a:t>
            </a:r>
          </a:p>
        </p:txBody>
      </p:sp>
      <p:pic>
        <p:nvPicPr>
          <p:cNvPr id="97283" name="Picture 3">
            <a:extLst>
              <a:ext uri="{FF2B5EF4-FFF2-40B4-BE49-F238E27FC236}">
                <a16:creationId xmlns:a16="http://schemas.microsoft.com/office/drawing/2014/main" id="{179AC66B-22B8-44F5-95B7-DA831BD43175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7450" y="1484313"/>
            <a:ext cx="5256213" cy="5181600"/>
          </a:xfr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15150C4B-221F-42EE-B293-021A77AEC7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Plasmové displeje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5FBAD2C0-9712-4682-8A8F-96974FA5BD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1600" dirty="0"/>
              <a:t>Každý scintilátor (odvozeno od </a:t>
            </a:r>
            <a:r>
              <a:rPr lang="cs-CZ" altLang="cs-CZ" sz="1600" dirty="0" err="1"/>
              <a:t>scilantace</a:t>
            </a:r>
            <a:r>
              <a:rPr lang="cs-CZ" altLang="cs-CZ" sz="1600" dirty="0"/>
              <a:t> = záblesk) je naplněn jinou směsí plynu, a proto při dopadu UV záření produkuje světlo  jiné vlnové délky a tím pádem jiné barvy (530nm pro zelenou, 630nm pro červenou a 450 </a:t>
            </a:r>
            <a:r>
              <a:rPr lang="cs-CZ" altLang="cs-CZ" sz="1600" dirty="0" err="1"/>
              <a:t>nm</a:t>
            </a:r>
            <a:r>
              <a:rPr lang="cs-CZ" altLang="cs-CZ" sz="1600" dirty="0"/>
              <a:t> pro modrou)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600" dirty="0"/>
              <a:t>Plazma neobsahuje </a:t>
            </a:r>
            <a:r>
              <a:rPr lang="cs-CZ" altLang="cs-CZ" sz="1600" b="1" dirty="0"/>
              <a:t>žádné podsvícení</a:t>
            </a:r>
            <a:r>
              <a:rPr lang="cs-CZ" altLang="cs-CZ" sz="1600" dirty="0"/>
              <a:t>, každý </a:t>
            </a:r>
            <a:r>
              <a:rPr lang="cs-CZ" altLang="cs-CZ" sz="1600" dirty="0" err="1"/>
              <a:t>subpixel</a:t>
            </a:r>
            <a:r>
              <a:rPr lang="cs-CZ" altLang="cs-CZ" sz="1600" dirty="0"/>
              <a:t> je sám o sobě aktivním zdrojem světla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600" dirty="0"/>
              <a:t>Plazma má mnohem vyšší jas než klasické LCD (až 1500 cd/m</a:t>
            </a:r>
            <a:r>
              <a:rPr lang="cs-CZ" altLang="cs-CZ" sz="1600" baseline="30000" dirty="0"/>
              <a:t>2</a:t>
            </a:r>
            <a:r>
              <a:rPr lang="cs-CZ" altLang="cs-CZ" sz="1600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600" dirty="0"/>
              <a:t>Obraz na plasmovém displeji není stálý – bliká opakovanými záblesky plasmy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600" dirty="0"/>
              <a:t>Po překročení určitého napětí dojde ke vzniku elektrického oblouku a tím se „zapálí“ plazma, která svítí stále stejný jasem.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600" dirty="0"/>
              <a:t>Jas bodu tedy nelze zvýšit tak, že bychom dále zvýšili napětí.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600" dirty="0"/>
              <a:t>Bod tedy buď svítí nebo nesvítí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600" dirty="0"/>
              <a:t>Jas </a:t>
            </a:r>
            <a:r>
              <a:rPr lang="cs-CZ" altLang="cs-CZ" sz="1600" dirty="0" err="1"/>
              <a:t>subpixelu</a:t>
            </a:r>
            <a:r>
              <a:rPr lang="cs-CZ" altLang="cs-CZ" sz="1600" dirty="0"/>
              <a:t> je regulován délkou výboje (nikoliv napětím) – použita je pulsní šířková modulace</a:t>
            </a:r>
          </a:p>
          <a:p>
            <a:pPr eaLnBrk="1" hangingPunct="1">
              <a:lnSpc>
                <a:spcPct val="90000"/>
              </a:lnSpc>
            </a:pPr>
            <a:endParaRPr lang="cs-CZ" altLang="cs-CZ" sz="1600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F79FA0B-9741-42A9-8890-D2B422FEF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Regulace jasu bodu</a:t>
            </a:r>
            <a:br>
              <a:rPr lang="cs-CZ" dirty="0"/>
            </a:br>
            <a:r>
              <a:rPr lang="cs-CZ" dirty="0"/>
              <a:t>Pulzní šířková modulace</a:t>
            </a:r>
          </a:p>
        </p:txBody>
      </p:sp>
      <p:cxnSp>
        <p:nvCxnSpPr>
          <p:cNvPr id="5" name="Přímá spojnice 4">
            <a:extLst>
              <a:ext uri="{FF2B5EF4-FFF2-40B4-BE49-F238E27FC236}">
                <a16:creationId xmlns:a16="http://schemas.microsoft.com/office/drawing/2014/main" id="{DE68F660-F6F4-4CE9-84F6-F9A7F7EA43DB}"/>
              </a:ext>
            </a:extLst>
          </p:cNvPr>
          <p:cNvCxnSpPr/>
          <p:nvPr/>
        </p:nvCxnSpPr>
        <p:spPr>
          <a:xfrm>
            <a:off x="683568" y="1700808"/>
            <a:ext cx="0" cy="8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3BA679FD-24B8-4497-BE04-F8E4ED09671C}"/>
              </a:ext>
            </a:extLst>
          </p:cNvPr>
          <p:cNvCxnSpPr>
            <a:cxnSpLocks/>
          </p:cNvCxnSpPr>
          <p:nvPr/>
        </p:nvCxnSpPr>
        <p:spPr>
          <a:xfrm>
            <a:off x="683568" y="2564904"/>
            <a:ext cx="69847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DF10DC0E-048E-4D56-9255-7F09F22DF01B}"/>
              </a:ext>
            </a:extLst>
          </p:cNvPr>
          <p:cNvCxnSpPr/>
          <p:nvPr/>
        </p:nvCxnSpPr>
        <p:spPr>
          <a:xfrm>
            <a:off x="7164288" y="2708920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EA76474E-B8DF-4ED1-BDC7-9921A20AD8F9}"/>
              </a:ext>
            </a:extLst>
          </p:cNvPr>
          <p:cNvSpPr txBox="1"/>
          <p:nvPr/>
        </p:nvSpPr>
        <p:spPr>
          <a:xfrm>
            <a:off x="6688852" y="2577273"/>
            <a:ext cx="756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čas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7120239-7853-4DD3-B0A4-B8D031D32FA5}"/>
              </a:ext>
            </a:extLst>
          </p:cNvPr>
          <p:cNvSpPr txBox="1"/>
          <p:nvPr/>
        </p:nvSpPr>
        <p:spPr>
          <a:xfrm>
            <a:off x="107504" y="1678196"/>
            <a:ext cx="792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napětí</a:t>
            </a:r>
          </a:p>
        </p:txBody>
      </p: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A1FBA48D-B6D8-417A-97E7-5A5DEEB60327}"/>
              </a:ext>
            </a:extLst>
          </p:cNvPr>
          <p:cNvCxnSpPr/>
          <p:nvPr/>
        </p:nvCxnSpPr>
        <p:spPr>
          <a:xfrm>
            <a:off x="683568" y="1816695"/>
            <a:ext cx="698477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5B73FD00-246D-4215-9BB9-7E8457D1FD5D}"/>
              </a:ext>
            </a:extLst>
          </p:cNvPr>
          <p:cNvSpPr txBox="1"/>
          <p:nvPr/>
        </p:nvSpPr>
        <p:spPr>
          <a:xfrm>
            <a:off x="3275859" y="2006134"/>
            <a:ext cx="129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Jas 100%</a:t>
            </a:r>
          </a:p>
        </p:txBody>
      </p: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55C220F2-8E2F-406E-9D68-76506658622D}"/>
              </a:ext>
            </a:extLst>
          </p:cNvPr>
          <p:cNvCxnSpPr/>
          <p:nvPr/>
        </p:nvCxnSpPr>
        <p:spPr>
          <a:xfrm>
            <a:off x="683568" y="3058726"/>
            <a:ext cx="0" cy="8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Přímá spojnice 16">
            <a:extLst>
              <a:ext uri="{FF2B5EF4-FFF2-40B4-BE49-F238E27FC236}">
                <a16:creationId xmlns:a16="http://schemas.microsoft.com/office/drawing/2014/main" id="{88F9727D-C234-4354-9228-FF408A41EE21}"/>
              </a:ext>
            </a:extLst>
          </p:cNvPr>
          <p:cNvCxnSpPr>
            <a:cxnSpLocks/>
          </p:cNvCxnSpPr>
          <p:nvPr/>
        </p:nvCxnSpPr>
        <p:spPr>
          <a:xfrm>
            <a:off x="683568" y="3922822"/>
            <a:ext cx="69847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3FA41B7F-3AE9-4EF7-839A-727AA0ADE2DC}"/>
              </a:ext>
            </a:extLst>
          </p:cNvPr>
          <p:cNvCxnSpPr/>
          <p:nvPr/>
        </p:nvCxnSpPr>
        <p:spPr>
          <a:xfrm>
            <a:off x="7164288" y="406683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3DE88A20-78A5-4BD1-ADB1-6FCE2F64CB77}"/>
              </a:ext>
            </a:extLst>
          </p:cNvPr>
          <p:cNvSpPr txBox="1"/>
          <p:nvPr/>
        </p:nvSpPr>
        <p:spPr>
          <a:xfrm>
            <a:off x="6688852" y="3935191"/>
            <a:ext cx="756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čas</a:t>
            </a: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B05FF24E-0AFA-4791-AD6D-3D9752961657}"/>
              </a:ext>
            </a:extLst>
          </p:cNvPr>
          <p:cNvSpPr txBox="1"/>
          <p:nvPr/>
        </p:nvSpPr>
        <p:spPr>
          <a:xfrm>
            <a:off x="107504" y="3036114"/>
            <a:ext cx="792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napětí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0AA7BDB5-8CAF-4213-9F35-A2C78E06AF8B}"/>
              </a:ext>
            </a:extLst>
          </p:cNvPr>
          <p:cNvCxnSpPr>
            <a:cxnSpLocks/>
          </p:cNvCxnSpPr>
          <p:nvPr/>
        </p:nvCxnSpPr>
        <p:spPr>
          <a:xfrm>
            <a:off x="683568" y="3174613"/>
            <a:ext cx="10801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8EDEBA66-98B2-4079-82D6-67C6CDC0C81C}"/>
              </a:ext>
            </a:extLst>
          </p:cNvPr>
          <p:cNvSpPr txBox="1"/>
          <p:nvPr/>
        </p:nvSpPr>
        <p:spPr>
          <a:xfrm>
            <a:off x="1793275" y="3291131"/>
            <a:ext cx="129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Jas 50%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9F65604E-E470-4900-9F80-193493DFA5ED}"/>
              </a:ext>
            </a:extLst>
          </p:cNvPr>
          <p:cNvCxnSpPr>
            <a:cxnSpLocks/>
          </p:cNvCxnSpPr>
          <p:nvPr/>
        </p:nvCxnSpPr>
        <p:spPr>
          <a:xfrm>
            <a:off x="1763688" y="3911831"/>
            <a:ext cx="10801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25">
            <a:extLst>
              <a:ext uri="{FF2B5EF4-FFF2-40B4-BE49-F238E27FC236}">
                <a16:creationId xmlns:a16="http://schemas.microsoft.com/office/drawing/2014/main" id="{C8D4E16B-972F-45B4-BCBB-236EC91F8883}"/>
              </a:ext>
            </a:extLst>
          </p:cNvPr>
          <p:cNvCxnSpPr/>
          <p:nvPr/>
        </p:nvCxnSpPr>
        <p:spPr>
          <a:xfrm>
            <a:off x="1763688" y="3174613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římá spojnice 26">
            <a:extLst>
              <a:ext uri="{FF2B5EF4-FFF2-40B4-BE49-F238E27FC236}">
                <a16:creationId xmlns:a16="http://schemas.microsoft.com/office/drawing/2014/main" id="{9B4CB964-C8D2-49B8-B702-AFF8AA9B4DAC}"/>
              </a:ext>
            </a:extLst>
          </p:cNvPr>
          <p:cNvCxnSpPr>
            <a:cxnSpLocks/>
          </p:cNvCxnSpPr>
          <p:nvPr/>
        </p:nvCxnSpPr>
        <p:spPr>
          <a:xfrm>
            <a:off x="2843808" y="3185604"/>
            <a:ext cx="0" cy="72622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27">
            <a:extLst>
              <a:ext uri="{FF2B5EF4-FFF2-40B4-BE49-F238E27FC236}">
                <a16:creationId xmlns:a16="http://schemas.microsoft.com/office/drawing/2014/main" id="{E3E3FB30-1C06-43F9-86DE-0D62F5B044E9}"/>
              </a:ext>
            </a:extLst>
          </p:cNvPr>
          <p:cNvCxnSpPr>
            <a:cxnSpLocks/>
          </p:cNvCxnSpPr>
          <p:nvPr/>
        </p:nvCxnSpPr>
        <p:spPr>
          <a:xfrm>
            <a:off x="2843808" y="3185604"/>
            <a:ext cx="10801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římá spojnice 28">
            <a:extLst>
              <a:ext uri="{FF2B5EF4-FFF2-40B4-BE49-F238E27FC236}">
                <a16:creationId xmlns:a16="http://schemas.microsoft.com/office/drawing/2014/main" id="{083CAF10-B95E-4A11-AC07-0F39D8D7CED0}"/>
              </a:ext>
            </a:extLst>
          </p:cNvPr>
          <p:cNvCxnSpPr>
            <a:cxnSpLocks/>
          </p:cNvCxnSpPr>
          <p:nvPr/>
        </p:nvCxnSpPr>
        <p:spPr>
          <a:xfrm>
            <a:off x="3923928" y="3922822"/>
            <a:ext cx="10801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29">
            <a:extLst>
              <a:ext uri="{FF2B5EF4-FFF2-40B4-BE49-F238E27FC236}">
                <a16:creationId xmlns:a16="http://schemas.microsoft.com/office/drawing/2014/main" id="{FD86AC1A-9A0A-4AB8-89BA-5CD8C9EB44EB}"/>
              </a:ext>
            </a:extLst>
          </p:cNvPr>
          <p:cNvCxnSpPr/>
          <p:nvPr/>
        </p:nvCxnSpPr>
        <p:spPr>
          <a:xfrm>
            <a:off x="3923928" y="3185604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30">
            <a:extLst>
              <a:ext uri="{FF2B5EF4-FFF2-40B4-BE49-F238E27FC236}">
                <a16:creationId xmlns:a16="http://schemas.microsoft.com/office/drawing/2014/main" id="{44DBBC95-6640-42EE-8C20-7E8F482246A9}"/>
              </a:ext>
            </a:extLst>
          </p:cNvPr>
          <p:cNvCxnSpPr/>
          <p:nvPr/>
        </p:nvCxnSpPr>
        <p:spPr>
          <a:xfrm>
            <a:off x="5004048" y="3174613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Přímá spojnice 32">
            <a:extLst>
              <a:ext uri="{FF2B5EF4-FFF2-40B4-BE49-F238E27FC236}">
                <a16:creationId xmlns:a16="http://schemas.microsoft.com/office/drawing/2014/main" id="{A111A284-6A9F-440D-9464-4E40864C6D38}"/>
              </a:ext>
            </a:extLst>
          </p:cNvPr>
          <p:cNvCxnSpPr>
            <a:cxnSpLocks/>
          </p:cNvCxnSpPr>
          <p:nvPr/>
        </p:nvCxnSpPr>
        <p:spPr>
          <a:xfrm>
            <a:off x="5004048" y="3171020"/>
            <a:ext cx="10801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Přímá spojnice 33">
            <a:extLst>
              <a:ext uri="{FF2B5EF4-FFF2-40B4-BE49-F238E27FC236}">
                <a16:creationId xmlns:a16="http://schemas.microsoft.com/office/drawing/2014/main" id="{90B10B1A-C406-426E-92C0-15A7322F944B}"/>
              </a:ext>
            </a:extLst>
          </p:cNvPr>
          <p:cNvCxnSpPr>
            <a:cxnSpLocks/>
          </p:cNvCxnSpPr>
          <p:nvPr/>
        </p:nvCxnSpPr>
        <p:spPr>
          <a:xfrm>
            <a:off x="6084168" y="3908238"/>
            <a:ext cx="10801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34">
            <a:extLst>
              <a:ext uri="{FF2B5EF4-FFF2-40B4-BE49-F238E27FC236}">
                <a16:creationId xmlns:a16="http://schemas.microsoft.com/office/drawing/2014/main" id="{9C8392C0-A3C4-4414-AD3B-AEF3553D06BB}"/>
              </a:ext>
            </a:extLst>
          </p:cNvPr>
          <p:cNvCxnSpPr/>
          <p:nvPr/>
        </p:nvCxnSpPr>
        <p:spPr>
          <a:xfrm>
            <a:off x="6084168" y="3171020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35">
            <a:extLst>
              <a:ext uri="{FF2B5EF4-FFF2-40B4-BE49-F238E27FC236}">
                <a16:creationId xmlns:a16="http://schemas.microsoft.com/office/drawing/2014/main" id="{EF485DD9-04F4-41B7-9A80-456F4FE469F0}"/>
              </a:ext>
            </a:extLst>
          </p:cNvPr>
          <p:cNvCxnSpPr/>
          <p:nvPr/>
        </p:nvCxnSpPr>
        <p:spPr>
          <a:xfrm>
            <a:off x="7164288" y="3160029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se šipkou 37">
            <a:extLst>
              <a:ext uri="{FF2B5EF4-FFF2-40B4-BE49-F238E27FC236}">
                <a16:creationId xmlns:a16="http://schemas.microsoft.com/office/drawing/2014/main" id="{75133000-5A95-433A-BBA8-67EC624690BC}"/>
              </a:ext>
            </a:extLst>
          </p:cNvPr>
          <p:cNvCxnSpPr/>
          <p:nvPr/>
        </p:nvCxnSpPr>
        <p:spPr>
          <a:xfrm>
            <a:off x="683568" y="4293096"/>
            <a:ext cx="2160240" cy="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93EC2F6E-AC69-448A-BBA5-94B6A43467B4}"/>
              </a:ext>
            </a:extLst>
          </p:cNvPr>
          <p:cNvSpPr txBox="1"/>
          <p:nvPr/>
        </p:nvSpPr>
        <p:spPr>
          <a:xfrm>
            <a:off x="1367644" y="4031855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2 </a:t>
            </a:r>
            <a:r>
              <a:rPr lang="cs-CZ" sz="1400" dirty="0" err="1"/>
              <a:t>ms</a:t>
            </a:r>
            <a:endParaRPr lang="cs-CZ" sz="1400" dirty="0"/>
          </a:p>
        </p:txBody>
      </p:sp>
      <p:cxnSp>
        <p:nvCxnSpPr>
          <p:cNvPr id="41" name="Přímá spojnice 40">
            <a:extLst>
              <a:ext uri="{FF2B5EF4-FFF2-40B4-BE49-F238E27FC236}">
                <a16:creationId xmlns:a16="http://schemas.microsoft.com/office/drawing/2014/main" id="{6DA20132-9B98-4728-9A9C-2E3CCE5B07D3}"/>
              </a:ext>
            </a:extLst>
          </p:cNvPr>
          <p:cNvCxnSpPr/>
          <p:nvPr/>
        </p:nvCxnSpPr>
        <p:spPr>
          <a:xfrm>
            <a:off x="2843808" y="3933813"/>
            <a:ext cx="0" cy="3592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Přímá spojnice 41">
            <a:extLst>
              <a:ext uri="{FF2B5EF4-FFF2-40B4-BE49-F238E27FC236}">
                <a16:creationId xmlns:a16="http://schemas.microsoft.com/office/drawing/2014/main" id="{C12E565F-1306-49E6-8CEA-0F0B394C0565}"/>
              </a:ext>
            </a:extLst>
          </p:cNvPr>
          <p:cNvCxnSpPr/>
          <p:nvPr/>
        </p:nvCxnSpPr>
        <p:spPr>
          <a:xfrm>
            <a:off x="696879" y="3948531"/>
            <a:ext cx="0" cy="3592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ovéPole 42">
            <a:extLst>
              <a:ext uri="{FF2B5EF4-FFF2-40B4-BE49-F238E27FC236}">
                <a16:creationId xmlns:a16="http://schemas.microsoft.com/office/drawing/2014/main" id="{1D3463D6-EACC-4096-B6D6-EF6245B159AD}"/>
              </a:ext>
            </a:extLst>
          </p:cNvPr>
          <p:cNvSpPr txBox="1"/>
          <p:nvPr/>
        </p:nvSpPr>
        <p:spPr>
          <a:xfrm>
            <a:off x="2915815" y="4185743"/>
            <a:ext cx="331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Bod bliká frekvencí 500 Hz</a:t>
            </a:r>
          </a:p>
        </p:txBody>
      </p:sp>
      <p:sp>
        <p:nvSpPr>
          <p:cNvPr id="44" name="TextovéPole 43">
            <a:extLst>
              <a:ext uri="{FF2B5EF4-FFF2-40B4-BE49-F238E27FC236}">
                <a16:creationId xmlns:a16="http://schemas.microsoft.com/office/drawing/2014/main" id="{9634B8D3-7A62-4D47-870C-C43CBC38502B}"/>
              </a:ext>
            </a:extLst>
          </p:cNvPr>
          <p:cNvSpPr txBox="1"/>
          <p:nvPr/>
        </p:nvSpPr>
        <p:spPr>
          <a:xfrm>
            <a:off x="2752752" y="4868524"/>
            <a:ext cx="83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svítí</a:t>
            </a:r>
          </a:p>
        </p:txBody>
      </p:sp>
      <p:sp>
        <p:nvSpPr>
          <p:cNvPr id="45" name="TextovéPole 44">
            <a:extLst>
              <a:ext uri="{FF2B5EF4-FFF2-40B4-BE49-F238E27FC236}">
                <a16:creationId xmlns:a16="http://schemas.microsoft.com/office/drawing/2014/main" id="{999E931C-9E2C-435D-B4F6-1D41523B6CF9}"/>
              </a:ext>
            </a:extLst>
          </p:cNvPr>
          <p:cNvSpPr txBox="1"/>
          <p:nvPr/>
        </p:nvSpPr>
        <p:spPr>
          <a:xfrm>
            <a:off x="4111356" y="3626036"/>
            <a:ext cx="83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nesvítí</a:t>
            </a:r>
          </a:p>
        </p:txBody>
      </p:sp>
      <p:cxnSp>
        <p:nvCxnSpPr>
          <p:cNvPr id="46" name="Přímá spojnice se šipkou 45">
            <a:extLst>
              <a:ext uri="{FF2B5EF4-FFF2-40B4-BE49-F238E27FC236}">
                <a16:creationId xmlns:a16="http://schemas.microsoft.com/office/drawing/2014/main" id="{FF7D8F84-075E-4783-A755-E0D2FD0721C8}"/>
              </a:ext>
            </a:extLst>
          </p:cNvPr>
          <p:cNvCxnSpPr>
            <a:cxnSpLocks/>
          </p:cNvCxnSpPr>
          <p:nvPr/>
        </p:nvCxnSpPr>
        <p:spPr>
          <a:xfrm>
            <a:off x="2843808" y="3540794"/>
            <a:ext cx="1091962" cy="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Přímá spojnice se šipkou 47">
            <a:extLst>
              <a:ext uri="{FF2B5EF4-FFF2-40B4-BE49-F238E27FC236}">
                <a16:creationId xmlns:a16="http://schemas.microsoft.com/office/drawing/2014/main" id="{65E9DD04-4A0D-47A4-9F9C-34FB4D8C6738}"/>
              </a:ext>
            </a:extLst>
          </p:cNvPr>
          <p:cNvCxnSpPr>
            <a:cxnSpLocks/>
          </p:cNvCxnSpPr>
          <p:nvPr/>
        </p:nvCxnSpPr>
        <p:spPr>
          <a:xfrm>
            <a:off x="3918007" y="3542036"/>
            <a:ext cx="1091962" cy="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ovéPole 48">
            <a:extLst>
              <a:ext uri="{FF2B5EF4-FFF2-40B4-BE49-F238E27FC236}">
                <a16:creationId xmlns:a16="http://schemas.microsoft.com/office/drawing/2014/main" id="{833A85C7-D7D5-44ED-B268-209059F1D1CA}"/>
              </a:ext>
            </a:extLst>
          </p:cNvPr>
          <p:cNvSpPr txBox="1"/>
          <p:nvPr/>
        </p:nvSpPr>
        <p:spPr>
          <a:xfrm>
            <a:off x="3101259" y="3291131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1 </a:t>
            </a:r>
            <a:r>
              <a:rPr lang="cs-CZ" sz="1400" dirty="0" err="1"/>
              <a:t>ms</a:t>
            </a:r>
            <a:endParaRPr lang="cs-CZ" sz="1400" dirty="0"/>
          </a:p>
        </p:txBody>
      </p:sp>
      <p:sp>
        <p:nvSpPr>
          <p:cNvPr id="50" name="TextovéPole 49">
            <a:extLst>
              <a:ext uri="{FF2B5EF4-FFF2-40B4-BE49-F238E27FC236}">
                <a16:creationId xmlns:a16="http://schemas.microsoft.com/office/drawing/2014/main" id="{36231DE1-D732-49A9-BA63-8A62B1456B10}"/>
              </a:ext>
            </a:extLst>
          </p:cNvPr>
          <p:cNvSpPr txBox="1"/>
          <p:nvPr/>
        </p:nvSpPr>
        <p:spPr>
          <a:xfrm>
            <a:off x="4130582" y="3269062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1 </a:t>
            </a:r>
            <a:r>
              <a:rPr lang="cs-CZ" sz="1400" dirty="0" err="1"/>
              <a:t>ms</a:t>
            </a:r>
            <a:endParaRPr lang="cs-CZ" sz="1400" dirty="0"/>
          </a:p>
        </p:txBody>
      </p:sp>
      <p:cxnSp>
        <p:nvCxnSpPr>
          <p:cNvPr id="51" name="Přímá spojnice 50">
            <a:extLst>
              <a:ext uri="{FF2B5EF4-FFF2-40B4-BE49-F238E27FC236}">
                <a16:creationId xmlns:a16="http://schemas.microsoft.com/office/drawing/2014/main" id="{234E943B-1EE7-4956-A3E3-E223FF9BC8F4}"/>
              </a:ext>
            </a:extLst>
          </p:cNvPr>
          <p:cNvCxnSpPr/>
          <p:nvPr/>
        </p:nvCxnSpPr>
        <p:spPr>
          <a:xfrm>
            <a:off x="696879" y="5006252"/>
            <a:ext cx="0" cy="8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Přímá spojnice 51">
            <a:extLst>
              <a:ext uri="{FF2B5EF4-FFF2-40B4-BE49-F238E27FC236}">
                <a16:creationId xmlns:a16="http://schemas.microsoft.com/office/drawing/2014/main" id="{617B657D-E6F5-42BC-BCDD-2ED26FB9C0CD}"/>
              </a:ext>
            </a:extLst>
          </p:cNvPr>
          <p:cNvCxnSpPr>
            <a:cxnSpLocks/>
          </p:cNvCxnSpPr>
          <p:nvPr/>
        </p:nvCxnSpPr>
        <p:spPr>
          <a:xfrm>
            <a:off x="696879" y="5870348"/>
            <a:ext cx="69847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Přímá spojnice se šipkou 52">
            <a:extLst>
              <a:ext uri="{FF2B5EF4-FFF2-40B4-BE49-F238E27FC236}">
                <a16:creationId xmlns:a16="http://schemas.microsoft.com/office/drawing/2014/main" id="{4B25E036-FBDE-425F-A6FA-8583772B7554}"/>
              </a:ext>
            </a:extLst>
          </p:cNvPr>
          <p:cNvCxnSpPr/>
          <p:nvPr/>
        </p:nvCxnSpPr>
        <p:spPr>
          <a:xfrm>
            <a:off x="7177599" y="6014364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ovéPole 53">
            <a:extLst>
              <a:ext uri="{FF2B5EF4-FFF2-40B4-BE49-F238E27FC236}">
                <a16:creationId xmlns:a16="http://schemas.microsoft.com/office/drawing/2014/main" id="{2A535FDF-0F6B-49F9-AE81-007132C9683C}"/>
              </a:ext>
            </a:extLst>
          </p:cNvPr>
          <p:cNvSpPr txBox="1"/>
          <p:nvPr/>
        </p:nvSpPr>
        <p:spPr>
          <a:xfrm>
            <a:off x="6702163" y="5882717"/>
            <a:ext cx="756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čas</a:t>
            </a:r>
          </a:p>
        </p:txBody>
      </p:sp>
      <p:sp>
        <p:nvSpPr>
          <p:cNvPr id="55" name="TextovéPole 54">
            <a:extLst>
              <a:ext uri="{FF2B5EF4-FFF2-40B4-BE49-F238E27FC236}">
                <a16:creationId xmlns:a16="http://schemas.microsoft.com/office/drawing/2014/main" id="{14410C17-4B61-4865-BDCF-199C0944BCAD}"/>
              </a:ext>
            </a:extLst>
          </p:cNvPr>
          <p:cNvSpPr txBox="1"/>
          <p:nvPr/>
        </p:nvSpPr>
        <p:spPr>
          <a:xfrm>
            <a:off x="120815" y="4983640"/>
            <a:ext cx="792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napětí</a:t>
            </a:r>
          </a:p>
        </p:txBody>
      </p:sp>
      <p:cxnSp>
        <p:nvCxnSpPr>
          <p:cNvPr id="56" name="Přímá spojnice 55">
            <a:extLst>
              <a:ext uri="{FF2B5EF4-FFF2-40B4-BE49-F238E27FC236}">
                <a16:creationId xmlns:a16="http://schemas.microsoft.com/office/drawing/2014/main" id="{EA415DC1-9184-4356-B43C-CE180E77C984}"/>
              </a:ext>
            </a:extLst>
          </p:cNvPr>
          <p:cNvCxnSpPr>
            <a:cxnSpLocks/>
          </p:cNvCxnSpPr>
          <p:nvPr/>
        </p:nvCxnSpPr>
        <p:spPr>
          <a:xfrm>
            <a:off x="696879" y="5122139"/>
            <a:ext cx="2747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ovéPole 56">
            <a:extLst>
              <a:ext uri="{FF2B5EF4-FFF2-40B4-BE49-F238E27FC236}">
                <a16:creationId xmlns:a16="http://schemas.microsoft.com/office/drawing/2014/main" id="{FFFA26BD-49B6-4213-A424-1FB62CC40E1A}"/>
              </a:ext>
            </a:extLst>
          </p:cNvPr>
          <p:cNvSpPr txBox="1"/>
          <p:nvPr/>
        </p:nvSpPr>
        <p:spPr>
          <a:xfrm>
            <a:off x="1266288" y="5133130"/>
            <a:ext cx="129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Jas 10%</a:t>
            </a:r>
          </a:p>
        </p:txBody>
      </p:sp>
      <p:cxnSp>
        <p:nvCxnSpPr>
          <p:cNvPr id="58" name="Přímá spojnice 57">
            <a:extLst>
              <a:ext uri="{FF2B5EF4-FFF2-40B4-BE49-F238E27FC236}">
                <a16:creationId xmlns:a16="http://schemas.microsoft.com/office/drawing/2014/main" id="{FB0226C7-9542-4255-ADEF-A4EC09479409}"/>
              </a:ext>
            </a:extLst>
          </p:cNvPr>
          <p:cNvCxnSpPr>
            <a:cxnSpLocks/>
          </p:cNvCxnSpPr>
          <p:nvPr/>
        </p:nvCxnSpPr>
        <p:spPr>
          <a:xfrm>
            <a:off x="971600" y="5855764"/>
            <a:ext cx="1885519" cy="35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Přímá spojnice 58">
            <a:extLst>
              <a:ext uri="{FF2B5EF4-FFF2-40B4-BE49-F238E27FC236}">
                <a16:creationId xmlns:a16="http://schemas.microsoft.com/office/drawing/2014/main" id="{34B8BCBE-BEF8-460D-AAE8-B55F75FC89DC}"/>
              </a:ext>
            </a:extLst>
          </p:cNvPr>
          <p:cNvCxnSpPr/>
          <p:nvPr/>
        </p:nvCxnSpPr>
        <p:spPr>
          <a:xfrm>
            <a:off x="964187" y="5118546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Přímá spojnice 59">
            <a:extLst>
              <a:ext uri="{FF2B5EF4-FFF2-40B4-BE49-F238E27FC236}">
                <a16:creationId xmlns:a16="http://schemas.microsoft.com/office/drawing/2014/main" id="{16EEDE8F-FDC4-4FEF-A450-DB6A686F78A6}"/>
              </a:ext>
            </a:extLst>
          </p:cNvPr>
          <p:cNvCxnSpPr>
            <a:cxnSpLocks/>
          </p:cNvCxnSpPr>
          <p:nvPr/>
        </p:nvCxnSpPr>
        <p:spPr>
          <a:xfrm>
            <a:off x="2857119" y="5133130"/>
            <a:ext cx="0" cy="72622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Přímá spojnice se šipkou 68">
            <a:extLst>
              <a:ext uri="{FF2B5EF4-FFF2-40B4-BE49-F238E27FC236}">
                <a16:creationId xmlns:a16="http://schemas.microsoft.com/office/drawing/2014/main" id="{7D92AFEE-AD52-4D43-9AAC-A9888B886743}"/>
              </a:ext>
            </a:extLst>
          </p:cNvPr>
          <p:cNvCxnSpPr/>
          <p:nvPr/>
        </p:nvCxnSpPr>
        <p:spPr>
          <a:xfrm>
            <a:off x="696879" y="6240622"/>
            <a:ext cx="2160240" cy="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ovéPole 69">
            <a:extLst>
              <a:ext uri="{FF2B5EF4-FFF2-40B4-BE49-F238E27FC236}">
                <a16:creationId xmlns:a16="http://schemas.microsoft.com/office/drawing/2014/main" id="{553F4F2B-E3E7-4464-9981-843E81641112}"/>
              </a:ext>
            </a:extLst>
          </p:cNvPr>
          <p:cNvSpPr txBox="1"/>
          <p:nvPr/>
        </p:nvSpPr>
        <p:spPr>
          <a:xfrm>
            <a:off x="1380955" y="5979381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2 </a:t>
            </a:r>
            <a:r>
              <a:rPr lang="cs-CZ" sz="1400" dirty="0" err="1"/>
              <a:t>ms</a:t>
            </a:r>
            <a:endParaRPr lang="cs-CZ" sz="1400" dirty="0"/>
          </a:p>
        </p:txBody>
      </p:sp>
      <p:cxnSp>
        <p:nvCxnSpPr>
          <p:cNvPr id="71" name="Přímá spojnice 70">
            <a:extLst>
              <a:ext uri="{FF2B5EF4-FFF2-40B4-BE49-F238E27FC236}">
                <a16:creationId xmlns:a16="http://schemas.microsoft.com/office/drawing/2014/main" id="{455859E4-8CF4-4531-82CD-53485E682A43}"/>
              </a:ext>
            </a:extLst>
          </p:cNvPr>
          <p:cNvCxnSpPr/>
          <p:nvPr/>
        </p:nvCxnSpPr>
        <p:spPr>
          <a:xfrm>
            <a:off x="2857119" y="5881339"/>
            <a:ext cx="0" cy="3592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Přímá spojnice 71">
            <a:extLst>
              <a:ext uri="{FF2B5EF4-FFF2-40B4-BE49-F238E27FC236}">
                <a16:creationId xmlns:a16="http://schemas.microsoft.com/office/drawing/2014/main" id="{2CA33B22-B716-4321-A4C5-08955CA44382}"/>
              </a:ext>
            </a:extLst>
          </p:cNvPr>
          <p:cNvCxnSpPr/>
          <p:nvPr/>
        </p:nvCxnSpPr>
        <p:spPr>
          <a:xfrm>
            <a:off x="710190" y="5896057"/>
            <a:ext cx="0" cy="3592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ovéPole 72">
            <a:extLst>
              <a:ext uri="{FF2B5EF4-FFF2-40B4-BE49-F238E27FC236}">
                <a16:creationId xmlns:a16="http://schemas.microsoft.com/office/drawing/2014/main" id="{F5F18EE6-166C-4F79-A696-01175DC37F08}"/>
              </a:ext>
            </a:extLst>
          </p:cNvPr>
          <p:cNvSpPr txBox="1"/>
          <p:nvPr/>
        </p:nvSpPr>
        <p:spPr>
          <a:xfrm>
            <a:off x="2929126" y="6133269"/>
            <a:ext cx="331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Bod bliká frekvencí 500 Hz</a:t>
            </a:r>
          </a:p>
        </p:txBody>
      </p:sp>
      <p:cxnSp>
        <p:nvCxnSpPr>
          <p:cNvPr id="77" name="Přímá spojnice se šipkou 76">
            <a:extLst>
              <a:ext uri="{FF2B5EF4-FFF2-40B4-BE49-F238E27FC236}">
                <a16:creationId xmlns:a16="http://schemas.microsoft.com/office/drawing/2014/main" id="{AA461C7D-4F6A-48FB-8010-81C53BDF372C}"/>
              </a:ext>
            </a:extLst>
          </p:cNvPr>
          <p:cNvCxnSpPr>
            <a:cxnSpLocks/>
          </p:cNvCxnSpPr>
          <p:nvPr/>
        </p:nvCxnSpPr>
        <p:spPr>
          <a:xfrm>
            <a:off x="3124417" y="5489562"/>
            <a:ext cx="1898863" cy="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ovéPole 78">
            <a:extLst>
              <a:ext uri="{FF2B5EF4-FFF2-40B4-BE49-F238E27FC236}">
                <a16:creationId xmlns:a16="http://schemas.microsoft.com/office/drawing/2014/main" id="{FCCD677C-69C9-47FC-8F71-22D9835DF513}"/>
              </a:ext>
            </a:extLst>
          </p:cNvPr>
          <p:cNvSpPr txBox="1"/>
          <p:nvPr/>
        </p:nvSpPr>
        <p:spPr>
          <a:xfrm>
            <a:off x="3782607" y="5188467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1,8 </a:t>
            </a:r>
            <a:r>
              <a:rPr lang="cs-CZ" sz="1400" dirty="0" err="1"/>
              <a:t>ms</a:t>
            </a:r>
            <a:endParaRPr lang="cs-CZ" sz="1400" dirty="0"/>
          </a:p>
        </p:txBody>
      </p:sp>
      <p:cxnSp>
        <p:nvCxnSpPr>
          <p:cNvPr id="82" name="Přímá spojnice 81">
            <a:extLst>
              <a:ext uri="{FF2B5EF4-FFF2-40B4-BE49-F238E27FC236}">
                <a16:creationId xmlns:a16="http://schemas.microsoft.com/office/drawing/2014/main" id="{4FB42771-2790-42AD-9193-BD734B331487}"/>
              </a:ext>
            </a:extLst>
          </p:cNvPr>
          <p:cNvCxnSpPr>
            <a:cxnSpLocks/>
          </p:cNvCxnSpPr>
          <p:nvPr/>
        </p:nvCxnSpPr>
        <p:spPr>
          <a:xfrm>
            <a:off x="2857109" y="5138878"/>
            <a:ext cx="2747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Přímá spojnice 82">
            <a:extLst>
              <a:ext uri="{FF2B5EF4-FFF2-40B4-BE49-F238E27FC236}">
                <a16:creationId xmlns:a16="http://schemas.microsoft.com/office/drawing/2014/main" id="{C93AFC98-7019-4BB9-B461-EE3D66B0C8BA}"/>
              </a:ext>
            </a:extLst>
          </p:cNvPr>
          <p:cNvCxnSpPr>
            <a:cxnSpLocks/>
          </p:cNvCxnSpPr>
          <p:nvPr/>
        </p:nvCxnSpPr>
        <p:spPr>
          <a:xfrm>
            <a:off x="3131830" y="5872503"/>
            <a:ext cx="1885519" cy="35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Přímá spojnice 83">
            <a:extLst>
              <a:ext uri="{FF2B5EF4-FFF2-40B4-BE49-F238E27FC236}">
                <a16:creationId xmlns:a16="http://schemas.microsoft.com/office/drawing/2014/main" id="{48DF2F87-5721-470B-BD68-2B6D16ACBAB5}"/>
              </a:ext>
            </a:extLst>
          </p:cNvPr>
          <p:cNvCxnSpPr/>
          <p:nvPr/>
        </p:nvCxnSpPr>
        <p:spPr>
          <a:xfrm>
            <a:off x="3124417" y="5135285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Přímá spojnice 84">
            <a:extLst>
              <a:ext uri="{FF2B5EF4-FFF2-40B4-BE49-F238E27FC236}">
                <a16:creationId xmlns:a16="http://schemas.microsoft.com/office/drawing/2014/main" id="{904EBA99-2D98-4C14-9DBC-0A5426D4790F}"/>
              </a:ext>
            </a:extLst>
          </p:cNvPr>
          <p:cNvCxnSpPr>
            <a:cxnSpLocks/>
          </p:cNvCxnSpPr>
          <p:nvPr/>
        </p:nvCxnSpPr>
        <p:spPr>
          <a:xfrm>
            <a:off x="5017349" y="5149869"/>
            <a:ext cx="0" cy="72622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Přímá spojnice 85">
            <a:extLst>
              <a:ext uri="{FF2B5EF4-FFF2-40B4-BE49-F238E27FC236}">
                <a16:creationId xmlns:a16="http://schemas.microsoft.com/office/drawing/2014/main" id="{D67B102E-6AD8-4527-91C6-46281AE89C9B}"/>
              </a:ext>
            </a:extLst>
          </p:cNvPr>
          <p:cNvCxnSpPr>
            <a:cxnSpLocks/>
          </p:cNvCxnSpPr>
          <p:nvPr/>
        </p:nvCxnSpPr>
        <p:spPr>
          <a:xfrm>
            <a:off x="5004048" y="5141886"/>
            <a:ext cx="2747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Přímá spojnice 86">
            <a:extLst>
              <a:ext uri="{FF2B5EF4-FFF2-40B4-BE49-F238E27FC236}">
                <a16:creationId xmlns:a16="http://schemas.microsoft.com/office/drawing/2014/main" id="{0512F617-3D71-4FE9-9A6B-50731B0502F2}"/>
              </a:ext>
            </a:extLst>
          </p:cNvPr>
          <p:cNvCxnSpPr>
            <a:cxnSpLocks/>
          </p:cNvCxnSpPr>
          <p:nvPr/>
        </p:nvCxnSpPr>
        <p:spPr>
          <a:xfrm>
            <a:off x="5278769" y="5875511"/>
            <a:ext cx="1885519" cy="35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Přímá spojnice 87">
            <a:extLst>
              <a:ext uri="{FF2B5EF4-FFF2-40B4-BE49-F238E27FC236}">
                <a16:creationId xmlns:a16="http://schemas.microsoft.com/office/drawing/2014/main" id="{7C42675C-868B-42D0-9B8B-D01F5B36B83A}"/>
              </a:ext>
            </a:extLst>
          </p:cNvPr>
          <p:cNvCxnSpPr/>
          <p:nvPr/>
        </p:nvCxnSpPr>
        <p:spPr>
          <a:xfrm>
            <a:off x="5271356" y="5138293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Přímá spojnice 88">
            <a:extLst>
              <a:ext uri="{FF2B5EF4-FFF2-40B4-BE49-F238E27FC236}">
                <a16:creationId xmlns:a16="http://schemas.microsoft.com/office/drawing/2014/main" id="{66052997-4BB3-4687-A519-9C419E170908}"/>
              </a:ext>
            </a:extLst>
          </p:cNvPr>
          <p:cNvCxnSpPr>
            <a:cxnSpLocks/>
          </p:cNvCxnSpPr>
          <p:nvPr/>
        </p:nvCxnSpPr>
        <p:spPr>
          <a:xfrm>
            <a:off x="7164288" y="5152877"/>
            <a:ext cx="0" cy="72622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ovéPole 90">
            <a:extLst>
              <a:ext uri="{FF2B5EF4-FFF2-40B4-BE49-F238E27FC236}">
                <a16:creationId xmlns:a16="http://schemas.microsoft.com/office/drawing/2014/main" id="{8B694E9D-5C71-497C-8EA1-FC18904659D4}"/>
              </a:ext>
            </a:extLst>
          </p:cNvPr>
          <p:cNvSpPr txBox="1"/>
          <p:nvPr/>
        </p:nvSpPr>
        <p:spPr>
          <a:xfrm>
            <a:off x="3737484" y="5605275"/>
            <a:ext cx="83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nesvítí</a:t>
            </a:r>
          </a:p>
        </p:txBody>
      </p:sp>
      <p:cxnSp>
        <p:nvCxnSpPr>
          <p:cNvPr id="93" name="Přímá spojnice se šipkou 92">
            <a:extLst>
              <a:ext uri="{FF2B5EF4-FFF2-40B4-BE49-F238E27FC236}">
                <a16:creationId xmlns:a16="http://schemas.microsoft.com/office/drawing/2014/main" id="{B940A463-400A-4E69-932F-9D7AA7DF8149}"/>
              </a:ext>
            </a:extLst>
          </p:cNvPr>
          <p:cNvCxnSpPr>
            <a:cxnSpLocks/>
          </p:cNvCxnSpPr>
          <p:nvPr/>
        </p:nvCxnSpPr>
        <p:spPr>
          <a:xfrm>
            <a:off x="5017349" y="5006252"/>
            <a:ext cx="261420" cy="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ovéPole 97">
            <a:extLst>
              <a:ext uri="{FF2B5EF4-FFF2-40B4-BE49-F238E27FC236}">
                <a16:creationId xmlns:a16="http://schemas.microsoft.com/office/drawing/2014/main" id="{98BD8335-6A38-4DA7-8FCC-49C6719E0912}"/>
              </a:ext>
            </a:extLst>
          </p:cNvPr>
          <p:cNvSpPr txBox="1"/>
          <p:nvPr/>
        </p:nvSpPr>
        <p:spPr>
          <a:xfrm>
            <a:off x="4900363" y="4674623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0,2 </a:t>
            </a:r>
            <a:r>
              <a:rPr lang="cs-CZ" sz="1400" dirty="0" err="1"/>
              <a:t>ms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7172650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F79FA0B-9741-42A9-8890-D2B422FEF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Regulace jasu bodu</a:t>
            </a:r>
            <a:br>
              <a:rPr lang="cs-CZ" dirty="0"/>
            </a:br>
            <a:r>
              <a:rPr lang="cs-CZ" dirty="0"/>
              <a:t>Pulzní šířková modulace</a:t>
            </a:r>
          </a:p>
        </p:txBody>
      </p:sp>
      <p:cxnSp>
        <p:nvCxnSpPr>
          <p:cNvPr id="5" name="Přímá spojnice 4">
            <a:extLst>
              <a:ext uri="{FF2B5EF4-FFF2-40B4-BE49-F238E27FC236}">
                <a16:creationId xmlns:a16="http://schemas.microsoft.com/office/drawing/2014/main" id="{DE68F660-F6F4-4CE9-84F6-F9A7F7EA43DB}"/>
              </a:ext>
            </a:extLst>
          </p:cNvPr>
          <p:cNvCxnSpPr/>
          <p:nvPr/>
        </p:nvCxnSpPr>
        <p:spPr>
          <a:xfrm>
            <a:off x="683568" y="1700808"/>
            <a:ext cx="0" cy="8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3BA679FD-24B8-4497-BE04-F8E4ED09671C}"/>
              </a:ext>
            </a:extLst>
          </p:cNvPr>
          <p:cNvCxnSpPr>
            <a:cxnSpLocks/>
          </p:cNvCxnSpPr>
          <p:nvPr/>
        </p:nvCxnSpPr>
        <p:spPr>
          <a:xfrm>
            <a:off x="683568" y="2564904"/>
            <a:ext cx="69847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DF10DC0E-048E-4D56-9255-7F09F22DF01B}"/>
              </a:ext>
            </a:extLst>
          </p:cNvPr>
          <p:cNvCxnSpPr/>
          <p:nvPr/>
        </p:nvCxnSpPr>
        <p:spPr>
          <a:xfrm>
            <a:off x="7164288" y="2708920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EA76474E-B8DF-4ED1-BDC7-9921A20AD8F9}"/>
              </a:ext>
            </a:extLst>
          </p:cNvPr>
          <p:cNvSpPr txBox="1"/>
          <p:nvPr/>
        </p:nvSpPr>
        <p:spPr>
          <a:xfrm>
            <a:off x="6688852" y="2577273"/>
            <a:ext cx="756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čas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7120239-7853-4DD3-B0A4-B8D031D32FA5}"/>
              </a:ext>
            </a:extLst>
          </p:cNvPr>
          <p:cNvSpPr txBox="1"/>
          <p:nvPr/>
        </p:nvSpPr>
        <p:spPr>
          <a:xfrm>
            <a:off x="107504" y="1678196"/>
            <a:ext cx="792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napětí</a:t>
            </a:r>
          </a:p>
        </p:txBody>
      </p: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A1FBA48D-B6D8-417A-97E7-5A5DEEB60327}"/>
              </a:ext>
            </a:extLst>
          </p:cNvPr>
          <p:cNvCxnSpPr/>
          <p:nvPr/>
        </p:nvCxnSpPr>
        <p:spPr>
          <a:xfrm>
            <a:off x="683568" y="1816695"/>
            <a:ext cx="698477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5B73FD00-246D-4215-9BB9-7E8457D1FD5D}"/>
              </a:ext>
            </a:extLst>
          </p:cNvPr>
          <p:cNvSpPr txBox="1"/>
          <p:nvPr/>
        </p:nvSpPr>
        <p:spPr>
          <a:xfrm>
            <a:off x="3275859" y="2006134"/>
            <a:ext cx="129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Jas 100%</a:t>
            </a:r>
          </a:p>
        </p:txBody>
      </p: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55C220F2-8E2F-406E-9D68-76506658622D}"/>
              </a:ext>
            </a:extLst>
          </p:cNvPr>
          <p:cNvCxnSpPr/>
          <p:nvPr/>
        </p:nvCxnSpPr>
        <p:spPr>
          <a:xfrm>
            <a:off x="683568" y="3058726"/>
            <a:ext cx="0" cy="8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Přímá spojnice 16">
            <a:extLst>
              <a:ext uri="{FF2B5EF4-FFF2-40B4-BE49-F238E27FC236}">
                <a16:creationId xmlns:a16="http://schemas.microsoft.com/office/drawing/2014/main" id="{88F9727D-C234-4354-9228-FF408A41EE21}"/>
              </a:ext>
            </a:extLst>
          </p:cNvPr>
          <p:cNvCxnSpPr>
            <a:cxnSpLocks/>
          </p:cNvCxnSpPr>
          <p:nvPr/>
        </p:nvCxnSpPr>
        <p:spPr>
          <a:xfrm>
            <a:off x="683568" y="3922822"/>
            <a:ext cx="69847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3FA41B7F-3AE9-4EF7-839A-727AA0ADE2DC}"/>
              </a:ext>
            </a:extLst>
          </p:cNvPr>
          <p:cNvCxnSpPr/>
          <p:nvPr/>
        </p:nvCxnSpPr>
        <p:spPr>
          <a:xfrm>
            <a:off x="7164288" y="406683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3DE88A20-78A5-4BD1-ADB1-6FCE2F64CB77}"/>
              </a:ext>
            </a:extLst>
          </p:cNvPr>
          <p:cNvSpPr txBox="1"/>
          <p:nvPr/>
        </p:nvSpPr>
        <p:spPr>
          <a:xfrm>
            <a:off x="6688852" y="3935191"/>
            <a:ext cx="756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čas</a:t>
            </a: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B05FF24E-0AFA-4791-AD6D-3D9752961657}"/>
              </a:ext>
            </a:extLst>
          </p:cNvPr>
          <p:cNvSpPr txBox="1"/>
          <p:nvPr/>
        </p:nvSpPr>
        <p:spPr>
          <a:xfrm>
            <a:off x="107504" y="3036114"/>
            <a:ext cx="792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napětí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0AA7BDB5-8CAF-4213-9F35-A2C78E06AF8B}"/>
              </a:ext>
            </a:extLst>
          </p:cNvPr>
          <p:cNvCxnSpPr>
            <a:cxnSpLocks/>
          </p:cNvCxnSpPr>
          <p:nvPr/>
        </p:nvCxnSpPr>
        <p:spPr>
          <a:xfrm>
            <a:off x="683568" y="3174613"/>
            <a:ext cx="10801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8EDEBA66-98B2-4079-82D6-67C6CDC0C81C}"/>
              </a:ext>
            </a:extLst>
          </p:cNvPr>
          <p:cNvSpPr txBox="1"/>
          <p:nvPr/>
        </p:nvSpPr>
        <p:spPr>
          <a:xfrm>
            <a:off x="1793275" y="3291131"/>
            <a:ext cx="129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Jas 50%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9F65604E-E470-4900-9F80-193493DFA5ED}"/>
              </a:ext>
            </a:extLst>
          </p:cNvPr>
          <p:cNvCxnSpPr>
            <a:cxnSpLocks/>
          </p:cNvCxnSpPr>
          <p:nvPr/>
        </p:nvCxnSpPr>
        <p:spPr>
          <a:xfrm>
            <a:off x="1763688" y="3911831"/>
            <a:ext cx="10801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25">
            <a:extLst>
              <a:ext uri="{FF2B5EF4-FFF2-40B4-BE49-F238E27FC236}">
                <a16:creationId xmlns:a16="http://schemas.microsoft.com/office/drawing/2014/main" id="{C8D4E16B-972F-45B4-BCBB-236EC91F8883}"/>
              </a:ext>
            </a:extLst>
          </p:cNvPr>
          <p:cNvCxnSpPr/>
          <p:nvPr/>
        </p:nvCxnSpPr>
        <p:spPr>
          <a:xfrm>
            <a:off x="1763688" y="3174613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římá spojnice 26">
            <a:extLst>
              <a:ext uri="{FF2B5EF4-FFF2-40B4-BE49-F238E27FC236}">
                <a16:creationId xmlns:a16="http://schemas.microsoft.com/office/drawing/2014/main" id="{9B4CB964-C8D2-49B8-B702-AFF8AA9B4DAC}"/>
              </a:ext>
            </a:extLst>
          </p:cNvPr>
          <p:cNvCxnSpPr>
            <a:cxnSpLocks/>
          </p:cNvCxnSpPr>
          <p:nvPr/>
        </p:nvCxnSpPr>
        <p:spPr>
          <a:xfrm>
            <a:off x="2843808" y="3185604"/>
            <a:ext cx="0" cy="72622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27">
            <a:extLst>
              <a:ext uri="{FF2B5EF4-FFF2-40B4-BE49-F238E27FC236}">
                <a16:creationId xmlns:a16="http://schemas.microsoft.com/office/drawing/2014/main" id="{E3E3FB30-1C06-43F9-86DE-0D62F5B044E9}"/>
              </a:ext>
            </a:extLst>
          </p:cNvPr>
          <p:cNvCxnSpPr>
            <a:cxnSpLocks/>
          </p:cNvCxnSpPr>
          <p:nvPr/>
        </p:nvCxnSpPr>
        <p:spPr>
          <a:xfrm>
            <a:off x="2843808" y="3185604"/>
            <a:ext cx="10801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římá spojnice 28">
            <a:extLst>
              <a:ext uri="{FF2B5EF4-FFF2-40B4-BE49-F238E27FC236}">
                <a16:creationId xmlns:a16="http://schemas.microsoft.com/office/drawing/2014/main" id="{083CAF10-B95E-4A11-AC07-0F39D8D7CED0}"/>
              </a:ext>
            </a:extLst>
          </p:cNvPr>
          <p:cNvCxnSpPr>
            <a:cxnSpLocks/>
          </p:cNvCxnSpPr>
          <p:nvPr/>
        </p:nvCxnSpPr>
        <p:spPr>
          <a:xfrm>
            <a:off x="3923928" y="3922822"/>
            <a:ext cx="10801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29">
            <a:extLst>
              <a:ext uri="{FF2B5EF4-FFF2-40B4-BE49-F238E27FC236}">
                <a16:creationId xmlns:a16="http://schemas.microsoft.com/office/drawing/2014/main" id="{FD86AC1A-9A0A-4AB8-89BA-5CD8C9EB44EB}"/>
              </a:ext>
            </a:extLst>
          </p:cNvPr>
          <p:cNvCxnSpPr/>
          <p:nvPr/>
        </p:nvCxnSpPr>
        <p:spPr>
          <a:xfrm>
            <a:off x="3923928" y="3185604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30">
            <a:extLst>
              <a:ext uri="{FF2B5EF4-FFF2-40B4-BE49-F238E27FC236}">
                <a16:creationId xmlns:a16="http://schemas.microsoft.com/office/drawing/2014/main" id="{44DBBC95-6640-42EE-8C20-7E8F482246A9}"/>
              </a:ext>
            </a:extLst>
          </p:cNvPr>
          <p:cNvCxnSpPr/>
          <p:nvPr/>
        </p:nvCxnSpPr>
        <p:spPr>
          <a:xfrm>
            <a:off x="5004048" y="3174613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Přímá spojnice 32">
            <a:extLst>
              <a:ext uri="{FF2B5EF4-FFF2-40B4-BE49-F238E27FC236}">
                <a16:creationId xmlns:a16="http://schemas.microsoft.com/office/drawing/2014/main" id="{A111A284-6A9F-440D-9464-4E40864C6D38}"/>
              </a:ext>
            </a:extLst>
          </p:cNvPr>
          <p:cNvCxnSpPr>
            <a:cxnSpLocks/>
          </p:cNvCxnSpPr>
          <p:nvPr/>
        </p:nvCxnSpPr>
        <p:spPr>
          <a:xfrm>
            <a:off x="5004048" y="3171020"/>
            <a:ext cx="10801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Přímá spojnice 33">
            <a:extLst>
              <a:ext uri="{FF2B5EF4-FFF2-40B4-BE49-F238E27FC236}">
                <a16:creationId xmlns:a16="http://schemas.microsoft.com/office/drawing/2014/main" id="{90B10B1A-C406-426E-92C0-15A7322F944B}"/>
              </a:ext>
            </a:extLst>
          </p:cNvPr>
          <p:cNvCxnSpPr>
            <a:cxnSpLocks/>
          </p:cNvCxnSpPr>
          <p:nvPr/>
        </p:nvCxnSpPr>
        <p:spPr>
          <a:xfrm>
            <a:off x="6084168" y="3908238"/>
            <a:ext cx="10801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34">
            <a:extLst>
              <a:ext uri="{FF2B5EF4-FFF2-40B4-BE49-F238E27FC236}">
                <a16:creationId xmlns:a16="http://schemas.microsoft.com/office/drawing/2014/main" id="{9C8392C0-A3C4-4414-AD3B-AEF3553D06BB}"/>
              </a:ext>
            </a:extLst>
          </p:cNvPr>
          <p:cNvCxnSpPr/>
          <p:nvPr/>
        </p:nvCxnSpPr>
        <p:spPr>
          <a:xfrm>
            <a:off x="6084168" y="3171020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35">
            <a:extLst>
              <a:ext uri="{FF2B5EF4-FFF2-40B4-BE49-F238E27FC236}">
                <a16:creationId xmlns:a16="http://schemas.microsoft.com/office/drawing/2014/main" id="{EF485DD9-04F4-41B7-9A80-456F4FE469F0}"/>
              </a:ext>
            </a:extLst>
          </p:cNvPr>
          <p:cNvCxnSpPr/>
          <p:nvPr/>
        </p:nvCxnSpPr>
        <p:spPr>
          <a:xfrm>
            <a:off x="7164288" y="3160029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se šipkou 37">
            <a:extLst>
              <a:ext uri="{FF2B5EF4-FFF2-40B4-BE49-F238E27FC236}">
                <a16:creationId xmlns:a16="http://schemas.microsoft.com/office/drawing/2014/main" id="{75133000-5A95-433A-BBA8-67EC624690BC}"/>
              </a:ext>
            </a:extLst>
          </p:cNvPr>
          <p:cNvCxnSpPr/>
          <p:nvPr/>
        </p:nvCxnSpPr>
        <p:spPr>
          <a:xfrm>
            <a:off x="683568" y="4293096"/>
            <a:ext cx="2160240" cy="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93EC2F6E-AC69-448A-BBA5-94B6A43467B4}"/>
              </a:ext>
            </a:extLst>
          </p:cNvPr>
          <p:cNvSpPr txBox="1"/>
          <p:nvPr/>
        </p:nvSpPr>
        <p:spPr>
          <a:xfrm>
            <a:off x="1367644" y="4031855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2 </a:t>
            </a:r>
            <a:r>
              <a:rPr lang="cs-CZ" sz="1400" dirty="0" err="1"/>
              <a:t>ms</a:t>
            </a:r>
            <a:endParaRPr lang="cs-CZ" sz="1400" dirty="0"/>
          </a:p>
        </p:txBody>
      </p:sp>
      <p:cxnSp>
        <p:nvCxnSpPr>
          <p:cNvPr id="41" name="Přímá spojnice 40">
            <a:extLst>
              <a:ext uri="{FF2B5EF4-FFF2-40B4-BE49-F238E27FC236}">
                <a16:creationId xmlns:a16="http://schemas.microsoft.com/office/drawing/2014/main" id="{6DA20132-9B98-4728-9A9C-2E3CCE5B07D3}"/>
              </a:ext>
            </a:extLst>
          </p:cNvPr>
          <p:cNvCxnSpPr/>
          <p:nvPr/>
        </p:nvCxnSpPr>
        <p:spPr>
          <a:xfrm>
            <a:off x="2843808" y="3933813"/>
            <a:ext cx="0" cy="3592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Přímá spojnice 41">
            <a:extLst>
              <a:ext uri="{FF2B5EF4-FFF2-40B4-BE49-F238E27FC236}">
                <a16:creationId xmlns:a16="http://schemas.microsoft.com/office/drawing/2014/main" id="{C12E565F-1306-49E6-8CEA-0F0B394C0565}"/>
              </a:ext>
            </a:extLst>
          </p:cNvPr>
          <p:cNvCxnSpPr/>
          <p:nvPr/>
        </p:nvCxnSpPr>
        <p:spPr>
          <a:xfrm>
            <a:off x="696879" y="3948531"/>
            <a:ext cx="0" cy="3592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ovéPole 42">
            <a:extLst>
              <a:ext uri="{FF2B5EF4-FFF2-40B4-BE49-F238E27FC236}">
                <a16:creationId xmlns:a16="http://schemas.microsoft.com/office/drawing/2014/main" id="{1D3463D6-EACC-4096-B6D6-EF6245B159AD}"/>
              </a:ext>
            </a:extLst>
          </p:cNvPr>
          <p:cNvSpPr txBox="1"/>
          <p:nvPr/>
        </p:nvSpPr>
        <p:spPr>
          <a:xfrm>
            <a:off x="2915815" y="4185743"/>
            <a:ext cx="331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Bod bliká frekvencí 500 Hz</a:t>
            </a:r>
          </a:p>
        </p:txBody>
      </p:sp>
      <p:sp>
        <p:nvSpPr>
          <p:cNvPr id="44" name="TextovéPole 43">
            <a:extLst>
              <a:ext uri="{FF2B5EF4-FFF2-40B4-BE49-F238E27FC236}">
                <a16:creationId xmlns:a16="http://schemas.microsoft.com/office/drawing/2014/main" id="{9634B8D3-7A62-4D47-870C-C43CBC38502B}"/>
              </a:ext>
            </a:extLst>
          </p:cNvPr>
          <p:cNvSpPr txBox="1"/>
          <p:nvPr/>
        </p:nvSpPr>
        <p:spPr>
          <a:xfrm>
            <a:off x="2752752" y="4868524"/>
            <a:ext cx="83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svítí</a:t>
            </a:r>
          </a:p>
        </p:txBody>
      </p:sp>
      <p:sp>
        <p:nvSpPr>
          <p:cNvPr id="45" name="TextovéPole 44">
            <a:extLst>
              <a:ext uri="{FF2B5EF4-FFF2-40B4-BE49-F238E27FC236}">
                <a16:creationId xmlns:a16="http://schemas.microsoft.com/office/drawing/2014/main" id="{999E931C-9E2C-435D-B4F6-1D41523B6CF9}"/>
              </a:ext>
            </a:extLst>
          </p:cNvPr>
          <p:cNvSpPr txBox="1"/>
          <p:nvPr/>
        </p:nvSpPr>
        <p:spPr>
          <a:xfrm>
            <a:off x="4111356" y="3626036"/>
            <a:ext cx="83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nesvítí</a:t>
            </a:r>
          </a:p>
        </p:txBody>
      </p:sp>
      <p:cxnSp>
        <p:nvCxnSpPr>
          <p:cNvPr id="46" name="Přímá spojnice se šipkou 45">
            <a:extLst>
              <a:ext uri="{FF2B5EF4-FFF2-40B4-BE49-F238E27FC236}">
                <a16:creationId xmlns:a16="http://schemas.microsoft.com/office/drawing/2014/main" id="{FF7D8F84-075E-4783-A755-E0D2FD0721C8}"/>
              </a:ext>
            </a:extLst>
          </p:cNvPr>
          <p:cNvCxnSpPr>
            <a:cxnSpLocks/>
          </p:cNvCxnSpPr>
          <p:nvPr/>
        </p:nvCxnSpPr>
        <p:spPr>
          <a:xfrm>
            <a:off x="2843808" y="3540794"/>
            <a:ext cx="1091962" cy="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Přímá spojnice se šipkou 47">
            <a:extLst>
              <a:ext uri="{FF2B5EF4-FFF2-40B4-BE49-F238E27FC236}">
                <a16:creationId xmlns:a16="http://schemas.microsoft.com/office/drawing/2014/main" id="{65E9DD04-4A0D-47A4-9F9C-34FB4D8C6738}"/>
              </a:ext>
            </a:extLst>
          </p:cNvPr>
          <p:cNvCxnSpPr>
            <a:cxnSpLocks/>
          </p:cNvCxnSpPr>
          <p:nvPr/>
        </p:nvCxnSpPr>
        <p:spPr>
          <a:xfrm>
            <a:off x="3918007" y="3542036"/>
            <a:ext cx="1091962" cy="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ovéPole 48">
            <a:extLst>
              <a:ext uri="{FF2B5EF4-FFF2-40B4-BE49-F238E27FC236}">
                <a16:creationId xmlns:a16="http://schemas.microsoft.com/office/drawing/2014/main" id="{833A85C7-D7D5-44ED-B268-209059F1D1CA}"/>
              </a:ext>
            </a:extLst>
          </p:cNvPr>
          <p:cNvSpPr txBox="1"/>
          <p:nvPr/>
        </p:nvSpPr>
        <p:spPr>
          <a:xfrm>
            <a:off x="3101259" y="3291131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1 </a:t>
            </a:r>
            <a:r>
              <a:rPr lang="cs-CZ" sz="1400" dirty="0" err="1"/>
              <a:t>ms</a:t>
            </a:r>
            <a:endParaRPr lang="cs-CZ" sz="1400" dirty="0"/>
          </a:p>
        </p:txBody>
      </p:sp>
      <p:sp>
        <p:nvSpPr>
          <p:cNvPr id="50" name="TextovéPole 49">
            <a:extLst>
              <a:ext uri="{FF2B5EF4-FFF2-40B4-BE49-F238E27FC236}">
                <a16:creationId xmlns:a16="http://schemas.microsoft.com/office/drawing/2014/main" id="{36231DE1-D732-49A9-BA63-8A62B1456B10}"/>
              </a:ext>
            </a:extLst>
          </p:cNvPr>
          <p:cNvSpPr txBox="1"/>
          <p:nvPr/>
        </p:nvSpPr>
        <p:spPr>
          <a:xfrm>
            <a:off x="4130582" y="3269062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1 </a:t>
            </a:r>
            <a:r>
              <a:rPr lang="cs-CZ" sz="1400" dirty="0" err="1"/>
              <a:t>ms</a:t>
            </a:r>
            <a:endParaRPr lang="cs-CZ" sz="1400" dirty="0"/>
          </a:p>
        </p:txBody>
      </p:sp>
      <p:cxnSp>
        <p:nvCxnSpPr>
          <p:cNvPr id="51" name="Přímá spojnice 50">
            <a:extLst>
              <a:ext uri="{FF2B5EF4-FFF2-40B4-BE49-F238E27FC236}">
                <a16:creationId xmlns:a16="http://schemas.microsoft.com/office/drawing/2014/main" id="{234E943B-1EE7-4956-A3E3-E223FF9BC8F4}"/>
              </a:ext>
            </a:extLst>
          </p:cNvPr>
          <p:cNvCxnSpPr/>
          <p:nvPr/>
        </p:nvCxnSpPr>
        <p:spPr>
          <a:xfrm>
            <a:off x="696879" y="5006252"/>
            <a:ext cx="0" cy="8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Přímá spojnice 51">
            <a:extLst>
              <a:ext uri="{FF2B5EF4-FFF2-40B4-BE49-F238E27FC236}">
                <a16:creationId xmlns:a16="http://schemas.microsoft.com/office/drawing/2014/main" id="{617B657D-E6F5-42BC-BCDD-2ED26FB9C0CD}"/>
              </a:ext>
            </a:extLst>
          </p:cNvPr>
          <p:cNvCxnSpPr>
            <a:cxnSpLocks/>
          </p:cNvCxnSpPr>
          <p:nvPr/>
        </p:nvCxnSpPr>
        <p:spPr>
          <a:xfrm>
            <a:off x="696879" y="5870348"/>
            <a:ext cx="69847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Přímá spojnice se šipkou 52">
            <a:extLst>
              <a:ext uri="{FF2B5EF4-FFF2-40B4-BE49-F238E27FC236}">
                <a16:creationId xmlns:a16="http://schemas.microsoft.com/office/drawing/2014/main" id="{4B25E036-FBDE-425F-A6FA-8583772B7554}"/>
              </a:ext>
            </a:extLst>
          </p:cNvPr>
          <p:cNvCxnSpPr/>
          <p:nvPr/>
        </p:nvCxnSpPr>
        <p:spPr>
          <a:xfrm>
            <a:off x="7177599" y="6014364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ovéPole 53">
            <a:extLst>
              <a:ext uri="{FF2B5EF4-FFF2-40B4-BE49-F238E27FC236}">
                <a16:creationId xmlns:a16="http://schemas.microsoft.com/office/drawing/2014/main" id="{2A535FDF-0F6B-49F9-AE81-007132C9683C}"/>
              </a:ext>
            </a:extLst>
          </p:cNvPr>
          <p:cNvSpPr txBox="1"/>
          <p:nvPr/>
        </p:nvSpPr>
        <p:spPr>
          <a:xfrm>
            <a:off x="6702163" y="5882717"/>
            <a:ext cx="756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čas</a:t>
            </a:r>
          </a:p>
        </p:txBody>
      </p:sp>
      <p:sp>
        <p:nvSpPr>
          <p:cNvPr id="55" name="TextovéPole 54">
            <a:extLst>
              <a:ext uri="{FF2B5EF4-FFF2-40B4-BE49-F238E27FC236}">
                <a16:creationId xmlns:a16="http://schemas.microsoft.com/office/drawing/2014/main" id="{14410C17-4B61-4865-BDCF-199C0944BCAD}"/>
              </a:ext>
            </a:extLst>
          </p:cNvPr>
          <p:cNvSpPr txBox="1"/>
          <p:nvPr/>
        </p:nvSpPr>
        <p:spPr>
          <a:xfrm>
            <a:off x="120815" y="4983640"/>
            <a:ext cx="792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napětí</a:t>
            </a:r>
          </a:p>
        </p:txBody>
      </p:sp>
      <p:cxnSp>
        <p:nvCxnSpPr>
          <p:cNvPr id="56" name="Přímá spojnice 55">
            <a:extLst>
              <a:ext uri="{FF2B5EF4-FFF2-40B4-BE49-F238E27FC236}">
                <a16:creationId xmlns:a16="http://schemas.microsoft.com/office/drawing/2014/main" id="{EA415DC1-9184-4356-B43C-CE180E77C984}"/>
              </a:ext>
            </a:extLst>
          </p:cNvPr>
          <p:cNvCxnSpPr>
            <a:cxnSpLocks/>
          </p:cNvCxnSpPr>
          <p:nvPr/>
        </p:nvCxnSpPr>
        <p:spPr>
          <a:xfrm>
            <a:off x="696879" y="5122139"/>
            <a:ext cx="2747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ovéPole 56">
            <a:extLst>
              <a:ext uri="{FF2B5EF4-FFF2-40B4-BE49-F238E27FC236}">
                <a16:creationId xmlns:a16="http://schemas.microsoft.com/office/drawing/2014/main" id="{FFFA26BD-49B6-4213-A424-1FB62CC40E1A}"/>
              </a:ext>
            </a:extLst>
          </p:cNvPr>
          <p:cNvSpPr txBox="1"/>
          <p:nvPr/>
        </p:nvSpPr>
        <p:spPr>
          <a:xfrm>
            <a:off x="1266288" y="5133130"/>
            <a:ext cx="129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Jas 10%</a:t>
            </a:r>
          </a:p>
        </p:txBody>
      </p:sp>
      <p:cxnSp>
        <p:nvCxnSpPr>
          <p:cNvPr id="58" name="Přímá spojnice 57">
            <a:extLst>
              <a:ext uri="{FF2B5EF4-FFF2-40B4-BE49-F238E27FC236}">
                <a16:creationId xmlns:a16="http://schemas.microsoft.com/office/drawing/2014/main" id="{FB0226C7-9542-4255-ADEF-A4EC09479409}"/>
              </a:ext>
            </a:extLst>
          </p:cNvPr>
          <p:cNvCxnSpPr>
            <a:cxnSpLocks/>
          </p:cNvCxnSpPr>
          <p:nvPr/>
        </p:nvCxnSpPr>
        <p:spPr>
          <a:xfrm>
            <a:off x="971600" y="5855764"/>
            <a:ext cx="1885519" cy="35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Přímá spojnice 58">
            <a:extLst>
              <a:ext uri="{FF2B5EF4-FFF2-40B4-BE49-F238E27FC236}">
                <a16:creationId xmlns:a16="http://schemas.microsoft.com/office/drawing/2014/main" id="{34B8BCBE-BEF8-460D-AAE8-B55F75FC89DC}"/>
              </a:ext>
            </a:extLst>
          </p:cNvPr>
          <p:cNvCxnSpPr/>
          <p:nvPr/>
        </p:nvCxnSpPr>
        <p:spPr>
          <a:xfrm>
            <a:off x="964187" y="5118546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Přímá spojnice 59">
            <a:extLst>
              <a:ext uri="{FF2B5EF4-FFF2-40B4-BE49-F238E27FC236}">
                <a16:creationId xmlns:a16="http://schemas.microsoft.com/office/drawing/2014/main" id="{16EEDE8F-FDC4-4FEF-A450-DB6A686F78A6}"/>
              </a:ext>
            </a:extLst>
          </p:cNvPr>
          <p:cNvCxnSpPr>
            <a:cxnSpLocks/>
          </p:cNvCxnSpPr>
          <p:nvPr/>
        </p:nvCxnSpPr>
        <p:spPr>
          <a:xfrm>
            <a:off x="2857119" y="5133130"/>
            <a:ext cx="0" cy="72622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Přímá spojnice se šipkou 68">
            <a:extLst>
              <a:ext uri="{FF2B5EF4-FFF2-40B4-BE49-F238E27FC236}">
                <a16:creationId xmlns:a16="http://schemas.microsoft.com/office/drawing/2014/main" id="{7D92AFEE-AD52-4D43-9AAC-A9888B886743}"/>
              </a:ext>
            </a:extLst>
          </p:cNvPr>
          <p:cNvCxnSpPr/>
          <p:nvPr/>
        </p:nvCxnSpPr>
        <p:spPr>
          <a:xfrm>
            <a:off x="696879" y="6240622"/>
            <a:ext cx="2160240" cy="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ovéPole 69">
            <a:extLst>
              <a:ext uri="{FF2B5EF4-FFF2-40B4-BE49-F238E27FC236}">
                <a16:creationId xmlns:a16="http://schemas.microsoft.com/office/drawing/2014/main" id="{553F4F2B-E3E7-4464-9981-843E81641112}"/>
              </a:ext>
            </a:extLst>
          </p:cNvPr>
          <p:cNvSpPr txBox="1"/>
          <p:nvPr/>
        </p:nvSpPr>
        <p:spPr>
          <a:xfrm>
            <a:off x="1380955" y="5979381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2 </a:t>
            </a:r>
            <a:r>
              <a:rPr lang="cs-CZ" sz="1400" dirty="0" err="1"/>
              <a:t>ms</a:t>
            </a:r>
            <a:endParaRPr lang="cs-CZ" sz="1400" dirty="0"/>
          </a:p>
        </p:txBody>
      </p:sp>
      <p:cxnSp>
        <p:nvCxnSpPr>
          <p:cNvPr id="71" name="Přímá spojnice 70">
            <a:extLst>
              <a:ext uri="{FF2B5EF4-FFF2-40B4-BE49-F238E27FC236}">
                <a16:creationId xmlns:a16="http://schemas.microsoft.com/office/drawing/2014/main" id="{455859E4-8CF4-4531-82CD-53485E682A43}"/>
              </a:ext>
            </a:extLst>
          </p:cNvPr>
          <p:cNvCxnSpPr/>
          <p:nvPr/>
        </p:nvCxnSpPr>
        <p:spPr>
          <a:xfrm>
            <a:off x="2857119" y="5881339"/>
            <a:ext cx="0" cy="3592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Přímá spojnice 71">
            <a:extLst>
              <a:ext uri="{FF2B5EF4-FFF2-40B4-BE49-F238E27FC236}">
                <a16:creationId xmlns:a16="http://schemas.microsoft.com/office/drawing/2014/main" id="{2CA33B22-B716-4321-A4C5-08955CA44382}"/>
              </a:ext>
            </a:extLst>
          </p:cNvPr>
          <p:cNvCxnSpPr/>
          <p:nvPr/>
        </p:nvCxnSpPr>
        <p:spPr>
          <a:xfrm>
            <a:off x="710190" y="5896057"/>
            <a:ext cx="0" cy="3592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ovéPole 72">
            <a:extLst>
              <a:ext uri="{FF2B5EF4-FFF2-40B4-BE49-F238E27FC236}">
                <a16:creationId xmlns:a16="http://schemas.microsoft.com/office/drawing/2014/main" id="{F5F18EE6-166C-4F79-A696-01175DC37F08}"/>
              </a:ext>
            </a:extLst>
          </p:cNvPr>
          <p:cNvSpPr txBox="1"/>
          <p:nvPr/>
        </p:nvSpPr>
        <p:spPr>
          <a:xfrm>
            <a:off x="2929126" y="6133269"/>
            <a:ext cx="331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Bod bliká frekvencí 500 Hz</a:t>
            </a:r>
          </a:p>
        </p:txBody>
      </p:sp>
      <p:cxnSp>
        <p:nvCxnSpPr>
          <p:cNvPr id="77" name="Přímá spojnice se šipkou 76">
            <a:extLst>
              <a:ext uri="{FF2B5EF4-FFF2-40B4-BE49-F238E27FC236}">
                <a16:creationId xmlns:a16="http://schemas.microsoft.com/office/drawing/2014/main" id="{AA461C7D-4F6A-48FB-8010-81C53BDF372C}"/>
              </a:ext>
            </a:extLst>
          </p:cNvPr>
          <p:cNvCxnSpPr>
            <a:cxnSpLocks/>
          </p:cNvCxnSpPr>
          <p:nvPr/>
        </p:nvCxnSpPr>
        <p:spPr>
          <a:xfrm>
            <a:off x="3124417" y="5489562"/>
            <a:ext cx="1898863" cy="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ovéPole 78">
            <a:extLst>
              <a:ext uri="{FF2B5EF4-FFF2-40B4-BE49-F238E27FC236}">
                <a16:creationId xmlns:a16="http://schemas.microsoft.com/office/drawing/2014/main" id="{FCCD677C-69C9-47FC-8F71-22D9835DF513}"/>
              </a:ext>
            </a:extLst>
          </p:cNvPr>
          <p:cNvSpPr txBox="1"/>
          <p:nvPr/>
        </p:nvSpPr>
        <p:spPr>
          <a:xfrm>
            <a:off x="3782607" y="5188467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1,8 </a:t>
            </a:r>
            <a:r>
              <a:rPr lang="cs-CZ" sz="1400" dirty="0" err="1"/>
              <a:t>ms</a:t>
            </a:r>
            <a:endParaRPr lang="cs-CZ" sz="1400" dirty="0"/>
          </a:p>
        </p:txBody>
      </p:sp>
      <p:cxnSp>
        <p:nvCxnSpPr>
          <p:cNvPr id="82" name="Přímá spojnice 81">
            <a:extLst>
              <a:ext uri="{FF2B5EF4-FFF2-40B4-BE49-F238E27FC236}">
                <a16:creationId xmlns:a16="http://schemas.microsoft.com/office/drawing/2014/main" id="{4FB42771-2790-42AD-9193-BD734B331487}"/>
              </a:ext>
            </a:extLst>
          </p:cNvPr>
          <p:cNvCxnSpPr>
            <a:cxnSpLocks/>
          </p:cNvCxnSpPr>
          <p:nvPr/>
        </p:nvCxnSpPr>
        <p:spPr>
          <a:xfrm>
            <a:off x="2857109" y="5138878"/>
            <a:ext cx="2747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Přímá spojnice 82">
            <a:extLst>
              <a:ext uri="{FF2B5EF4-FFF2-40B4-BE49-F238E27FC236}">
                <a16:creationId xmlns:a16="http://schemas.microsoft.com/office/drawing/2014/main" id="{C93AFC98-7019-4BB9-B461-EE3D66B0C8BA}"/>
              </a:ext>
            </a:extLst>
          </p:cNvPr>
          <p:cNvCxnSpPr>
            <a:cxnSpLocks/>
          </p:cNvCxnSpPr>
          <p:nvPr/>
        </p:nvCxnSpPr>
        <p:spPr>
          <a:xfrm>
            <a:off x="3131830" y="5872503"/>
            <a:ext cx="1885519" cy="35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Přímá spojnice 83">
            <a:extLst>
              <a:ext uri="{FF2B5EF4-FFF2-40B4-BE49-F238E27FC236}">
                <a16:creationId xmlns:a16="http://schemas.microsoft.com/office/drawing/2014/main" id="{48DF2F87-5721-470B-BD68-2B6D16ACBAB5}"/>
              </a:ext>
            </a:extLst>
          </p:cNvPr>
          <p:cNvCxnSpPr/>
          <p:nvPr/>
        </p:nvCxnSpPr>
        <p:spPr>
          <a:xfrm>
            <a:off x="3124417" y="5135285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Přímá spojnice 84">
            <a:extLst>
              <a:ext uri="{FF2B5EF4-FFF2-40B4-BE49-F238E27FC236}">
                <a16:creationId xmlns:a16="http://schemas.microsoft.com/office/drawing/2014/main" id="{904EBA99-2D98-4C14-9DBC-0A5426D4790F}"/>
              </a:ext>
            </a:extLst>
          </p:cNvPr>
          <p:cNvCxnSpPr>
            <a:cxnSpLocks/>
          </p:cNvCxnSpPr>
          <p:nvPr/>
        </p:nvCxnSpPr>
        <p:spPr>
          <a:xfrm>
            <a:off x="5017349" y="5149869"/>
            <a:ext cx="0" cy="72622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Přímá spojnice 85">
            <a:extLst>
              <a:ext uri="{FF2B5EF4-FFF2-40B4-BE49-F238E27FC236}">
                <a16:creationId xmlns:a16="http://schemas.microsoft.com/office/drawing/2014/main" id="{D67B102E-6AD8-4527-91C6-46281AE89C9B}"/>
              </a:ext>
            </a:extLst>
          </p:cNvPr>
          <p:cNvCxnSpPr>
            <a:cxnSpLocks/>
          </p:cNvCxnSpPr>
          <p:nvPr/>
        </p:nvCxnSpPr>
        <p:spPr>
          <a:xfrm>
            <a:off x="5004048" y="5141886"/>
            <a:ext cx="2747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Přímá spojnice 86">
            <a:extLst>
              <a:ext uri="{FF2B5EF4-FFF2-40B4-BE49-F238E27FC236}">
                <a16:creationId xmlns:a16="http://schemas.microsoft.com/office/drawing/2014/main" id="{0512F617-3D71-4FE9-9A6B-50731B0502F2}"/>
              </a:ext>
            </a:extLst>
          </p:cNvPr>
          <p:cNvCxnSpPr>
            <a:cxnSpLocks/>
          </p:cNvCxnSpPr>
          <p:nvPr/>
        </p:nvCxnSpPr>
        <p:spPr>
          <a:xfrm>
            <a:off x="5278769" y="5875511"/>
            <a:ext cx="1885519" cy="35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Přímá spojnice 87">
            <a:extLst>
              <a:ext uri="{FF2B5EF4-FFF2-40B4-BE49-F238E27FC236}">
                <a16:creationId xmlns:a16="http://schemas.microsoft.com/office/drawing/2014/main" id="{7C42675C-868B-42D0-9B8B-D01F5B36B83A}"/>
              </a:ext>
            </a:extLst>
          </p:cNvPr>
          <p:cNvCxnSpPr/>
          <p:nvPr/>
        </p:nvCxnSpPr>
        <p:spPr>
          <a:xfrm>
            <a:off x="5271356" y="5138293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Přímá spojnice 88">
            <a:extLst>
              <a:ext uri="{FF2B5EF4-FFF2-40B4-BE49-F238E27FC236}">
                <a16:creationId xmlns:a16="http://schemas.microsoft.com/office/drawing/2014/main" id="{66052997-4BB3-4687-A519-9C419E170908}"/>
              </a:ext>
            </a:extLst>
          </p:cNvPr>
          <p:cNvCxnSpPr>
            <a:cxnSpLocks/>
          </p:cNvCxnSpPr>
          <p:nvPr/>
        </p:nvCxnSpPr>
        <p:spPr>
          <a:xfrm>
            <a:off x="7164288" y="5152877"/>
            <a:ext cx="0" cy="72622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ovéPole 90">
            <a:extLst>
              <a:ext uri="{FF2B5EF4-FFF2-40B4-BE49-F238E27FC236}">
                <a16:creationId xmlns:a16="http://schemas.microsoft.com/office/drawing/2014/main" id="{8B694E9D-5C71-497C-8EA1-FC18904659D4}"/>
              </a:ext>
            </a:extLst>
          </p:cNvPr>
          <p:cNvSpPr txBox="1"/>
          <p:nvPr/>
        </p:nvSpPr>
        <p:spPr>
          <a:xfrm>
            <a:off x="3737484" y="5605275"/>
            <a:ext cx="83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nesvítí</a:t>
            </a:r>
          </a:p>
        </p:txBody>
      </p:sp>
      <p:cxnSp>
        <p:nvCxnSpPr>
          <p:cNvPr id="93" name="Přímá spojnice se šipkou 92">
            <a:extLst>
              <a:ext uri="{FF2B5EF4-FFF2-40B4-BE49-F238E27FC236}">
                <a16:creationId xmlns:a16="http://schemas.microsoft.com/office/drawing/2014/main" id="{B940A463-400A-4E69-932F-9D7AA7DF8149}"/>
              </a:ext>
            </a:extLst>
          </p:cNvPr>
          <p:cNvCxnSpPr>
            <a:cxnSpLocks/>
          </p:cNvCxnSpPr>
          <p:nvPr/>
        </p:nvCxnSpPr>
        <p:spPr>
          <a:xfrm>
            <a:off x="5017349" y="5006252"/>
            <a:ext cx="261420" cy="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ovéPole 97">
            <a:extLst>
              <a:ext uri="{FF2B5EF4-FFF2-40B4-BE49-F238E27FC236}">
                <a16:creationId xmlns:a16="http://schemas.microsoft.com/office/drawing/2014/main" id="{98BD8335-6A38-4DA7-8FCC-49C6719E0912}"/>
              </a:ext>
            </a:extLst>
          </p:cNvPr>
          <p:cNvSpPr txBox="1"/>
          <p:nvPr/>
        </p:nvSpPr>
        <p:spPr>
          <a:xfrm>
            <a:off x="4900363" y="4674623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0,2 </a:t>
            </a:r>
            <a:r>
              <a:rPr lang="cs-CZ" sz="1400" dirty="0" err="1"/>
              <a:t>ms</a:t>
            </a:r>
            <a:endParaRPr lang="cs-CZ" sz="1400" dirty="0"/>
          </a:p>
        </p:txBody>
      </p:sp>
      <p:sp>
        <p:nvSpPr>
          <p:cNvPr id="99" name="TextovéPole 98">
            <a:extLst>
              <a:ext uri="{FF2B5EF4-FFF2-40B4-BE49-F238E27FC236}">
                <a16:creationId xmlns:a16="http://schemas.microsoft.com/office/drawing/2014/main" id="{6C86D119-2561-4BA8-800E-D949BC2E8DD9}"/>
              </a:ext>
            </a:extLst>
          </p:cNvPr>
          <p:cNvSpPr txBox="1"/>
          <p:nvPr/>
        </p:nvSpPr>
        <p:spPr>
          <a:xfrm>
            <a:off x="323535" y="75775"/>
            <a:ext cx="8568944" cy="203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Frekvence a napětí je stále stejné. Bod se rozsvítí každé 2 </a:t>
            </a:r>
            <a:r>
              <a:rPr lang="cs-CZ" dirty="0" err="1"/>
              <a:t>ms</a:t>
            </a:r>
            <a:r>
              <a:rPr lang="cs-CZ" dirty="0"/>
              <a:t> (500x za sekundu) – velmi rychlé blikání, které nelze postřehnout. Jas bodu regulujeme </a:t>
            </a:r>
            <a:r>
              <a:rPr lang="cs-CZ" b="1" dirty="0"/>
              <a:t>délkou jeho rozsvícení</a:t>
            </a:r>
            <a:r>
              <a:rPr lang="cs-CZ" dirty="0"/>
              <a:t>. Čím vyšší má být jas bodu, tím delší dobu zůstane rozsvícený. Jestliže se bod rozsvítí na celé 2 </a:t>
            </a:r>
            <a:r>
              <a:rPr lang="cs-CZ" dirty="0" err="1"/>
              <a:t>ms</a:t>
            </a:r>
            <a:r>
              <a:rPr lang="cs-CZ" dirty="0"/>
              <a:t>, bude jeho jas 100%. Pokud bychom délku rozsvícení bodu nastavovali v intervalu 1 až 2000 mikrosekund, dokážeme nastavit 2000 různých intenzit jasu </a:t>
            </a:r>
            <a:r>
              <a:rPr lang="cs-CZ" dirty="0" err="1"/>
              <a:t>subpixelu</a:t>
            </a:r>
            <a:r>
              <a:rPr lang="cs-CZ" dirty="0"/>
              <a:t>. Tak bychom dokázali namíchat 2000 x 2000 x 2000 = 8 miliard barev.  </a:t>
            </a:r>
          </a:p>
        </p:txBody>
      </p:sp>
    </p:spTree>
    <p:extLst>
      <p:ext uri="{BB962C8B-B14F-4D97-AF65-F5344CB8AC3E}">
        <p14:creationId xmlns:p14="http://schemas.microsoft.com/office/powerpoint/2010/main" val="154013923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F79FA0B-9741-42A9-8890-D2B422FEF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Regulace jasu bodu</a:t>
            </a:r>
            <a:br>
              <a:rPr lang="cs-CZ" dirty="0"/>
            </a:br>
            <a:r>
              <a:rPr lang="cs-CZ" dirty="0"/>
              <a:t>Pulzní šířková modulace</a:t>
            </a:r>
          </a:p>
        </p:txBody>
      </p:sp>
      <p:cxnSp>
        <p:nvCxnSpPr>
          <p:cNvPr id="5" name="Přímá spojnice 4">
            <a:extLst>
              <a:ext uri="{FF2B5EF4-FFF2-40B4-BE49-F238E27FC236}">
                <a16:creationId xmlns:a16="http://schemas.microsoft.com/office/drawing/2014/main" id="{DE68F660-F6F4-4CE9-84F6-F9A7F7EA43DB}"/>
              </a:ext>
            </a:extLst>
          </p:cNvPr>
          <p:cNvCxnSpPr/>
          <p:nvPr/>
        </p:nvCxnSpPr>
        <p:spPr>
          <a:xfrm>
            <a:off x="683568" y="1700808"/>
            <a:ext cx="0" cy="8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3BA679FD-24B8-4497-BE04-F8E4ED09671C}"/>
              </a:ext>
            </a:extLst>
          </p:cNvPr>
          <p:cNvCxnSpPr>
            <a:cxnSpLocks/>
          </p:cNvCxnSpPr>
          <p:nvPr/>
        </p:nvCxnSpPr>
        <p:spPr>
          <a:xfrm>
            <a:off x="683568" y="2564904"/>
            <a:ext cx="69847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DF10DC0E-048E-4D56-9255-7F09F22DF01B}"/>
              </a:ext>
            </a:extLst>
          </p:cNvPr>
          <p:cNvCxnSpPr/>
          <p:nvPr/>
        </p:nvCxnSpPr>
        <p:spPr>
          <a:xfrm>
            <a:off x="7164288" y="2708920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EA76474E-B8DF-4ED1-BDC7-9921A20AD8F9}"/>
              </a:ext>
            </a:extLst>
          </p:cNvPr>
          <p:cNvSpPr txBox="1"/>
          <p:nvPr/>
        </p:nvSpPr>
        <p:spPr>
          <a:xfrm>
            <a:off x="6688852" y="2577273"/>
            <a:ext cx="756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čas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7120239-7853-4DD3-B0A4-B8D031D32FA5}"/>
              </a:ext>
            </a:extLst>
          </p:cNvPr>
          <p:cNvSpPr txBox="1"/>
          <p:nvPr/>
        </p:nvSpPr>
        <p:spPr>
          <a:xfrm>
            <a:off x="107504" y="1678196"/>
            <a:ext cx="792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napětí</a:t>
            </a:r>
          </a:p>
        </p:txBody>
      </p: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A1FBA48D-B6D8-417A-97E7-5A5DEEB60327}"/>
              </a:ext>
            </a:extLst>
          </p:cNvPr>
          <p:cNvCxnSpPr/>
          <p:nvPr/>
        </p:nvCxnSpPr>
        <p:spPr>
          <a:xfrm>
            <a:off x="683568" y="1816695"/>
            <a:ext cx="698477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5B73FD00-246D-4215-9BB9-7E8457D1FD5D}"/>
              </a:ext>
            </a:extLst>
          </p:cNvPr>
          <p:cNvSpPr txBox="1"/>
          <p:nvPr/>
        </p:nvSpPr>
        <p:spPr>
          <a:xfrm>
            <a:off x="3275859" y="2006134"/>
            <a:ext cx="129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Jas 100%</a:t>
            </a:r>
          </a:p>
        </p:txBody>
      </p: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55C220F2-8E2F-406E-9D68-76506658622D}"/>
              </a:ext>
            </a:extLst>
          </p:cNvPr>
          <p:cNvCxnSpPr/>
          <p:nvPr/>
        </p:nvCxnSpPr>
        <p:spPr>
          <a:xfrm>
            <a:off x="683568" y="3058726"/>
            <a:ext cx="0" cy="8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Přímá spojnice 16">
            <a:extLst>
              <a:ext uri="{FF2B5EF4-FFF2-40B4-BE49-F238E27FC236}">
                <a16:creationId xmlns:a16="http://schemas.microsoft.com/office/drawing/2014/main" id="{88F9727D-C234-4354-9228-FF408A41EE21}"/>
              </a:ext>
            </a:extLst>
          </p:cNvPr>
          <p:cNvCxnSpPr>
            <a:cxnSpLocks/>
          </p:cNvCxnSpPr>
          <p:nvPr/>
        </p:nvCxnSpPr>
        <p:spPr>
          <a:xfrm>
            <a:off x="683568" y="3922822"/>
            <a:ext cx="69847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3FA41B7F-3AE9-4EF7-839A-727AA0ADE2DC}"/>
              </a:ext>
            </a:extLst>
          </p:cNvPr>
          <p:cNvCxnSpPr/>
          <p:nvPr/>
        </p:nvCxnSpPr>
        <p:spPr>
          <a:xfrm>
            <a:off x="7164288" y="406683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3DE88A20-78A5-4BD1-ADB1-6FCE2F64CB77}"/>
              </a:ext>
            </a:extLst>
          </p:cNvPr>
          <p:cNvSpPr txBox="1"/>
          <p:nvPr/>
        </p:nvSpPr>
        <p:spPr>
          <a:xfrm>
            <a:off x="6688852" y="3935191"/>
            <a:ext cx="756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čas</a:t>
            </a: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B05FF24E-0AFA-4791-AD6D-3D9752961657}"/>
              </a:ext>
            </a:extLst>
          </p:cNvPr>
          <p:cNvSpPr txBox="1"/>
          <p:nvPr/>
        </p:nvSpPr>
        <p:spPr>
          <a:xfrm>
            <a:off x="107504" y="3036114"/>
            <a:ext cx="792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napětí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0AA7BDB5-8CAF-4213-9F35-A2C78E06AF8B}"/>
              </a:ext>
            </a:extLst>
          </p:cNvPr>
          <p:cNvCxnSpPr>
            <a:cxnSpLocks/>
          </p:cNvCxnSpPr>
          <p:nvPr/>
        </p:nvCxnSpPr>
        <p:spPr>
          <a:xfrm>
            <a:off x="683568" y="3174613"/>
            <a:ext cx="10801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8EDEBA66-98B2-4079-82D6-67C6CDC0C81C}"/>
              </a:ext>
            </a:extLst>
          </p:cNvPr>
          <p:cNvSpPr txBox="1"/>
          <p:nvPr/>
        </p:nvSpPr>
        <p:spPr>
          <a:xfrm>
            <a:off x="1793275" y="3291131"/>
            <a:ext cx="129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Jas 50%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9F65604E-E470-4900-9F80-193493DFA5ED}"/>
              </a:ext>
            </a:extLst>
          </p:cNvPr>
          <p:cNvCxnSpPr>
            <a:cxnSpLocks/>
          </p:cNvCxnSpPr>
          <p:nvPr/>
        </p:nvCxnSpPr>
        <p:spPr>
          <a:xfrm>
            <a:off x="1763688" y="3911831"/>
            <a:ext cx="10801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25">
            <a:extLst>
              <a:ext uri="{FF2B5EF4-FFF2-40B4-BE49-F238E27FC236}">
                <a16:creationId xmlns:a16="http://schemas.microsoft.com/office/drawing/2014/main" id="{C8D4E16B-972F-45B4-BCBB-236EC91F8883}"/>
              </a:ext>
            </a:extLst>
          </p:cNvPr>
          <p:cNvCxnSpPr/>
          <p:nvPr/>
        </p:nvCxnSpPr>
        <p:spPr>
          <a:xfrm>
            <a:off x="1763688" y="3174613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římá spojnice 26">
            <a:extLst>
              <a:ext uri="{FF2B5EF4-FFF2-40B4-BE49-F238E27FC236}">
                <a16:creationId xmlns:a16="http://schemas.microsoft.com/office/drawing/2014/main" id="{9B4CB964-C8D2-49B8-B702-AFF8AA9B4DAC}"/>
              </a:ext>
            </a:extLst>
          </p:cNvPr>
          <p:cNvCxnSpPr>
            <a:cxnSpLocks/>
          </p:cNvCxnSpPr>
          <p:nvPr/>
        </p:nvCxnSpPr>
        <p:spPr>
          <a:xfrm>
            <a:off x="2843808" y="3185604"/>
            <a:ext cx="0" cy="72622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27">
            <a:extLst>
              <a:ext uri="{FF2B5EF4-FFF2-40B4-BE49-F238E27FC236}">
                <a16:creationId xmlns:a16="http://schemas.microsoft.com/office/drawing/2014/main" id="{E3E3FB30-1C06-43F9-86DE-0D62F5B044E9}"/>
              </a:ext>
            </a:extLst>
          </p:cNvPr>
          <p:cNvCxnSpPr>
            <a:cxnSpLocks/>
          </p:cNvCxnSpPr>
          <p:nvPr/>
        </p:nvCxnSpPr>
        <p:spPr>
          <a:xfrm>
            <a:off x="2843808" y="3185604"/>
            <a:ext cx="10801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římá spojnice 28">
            <a:extLst>
              <a:ext uri="{FF2B5EF4-FFF2-40B4-BE49-F238E27FC236}">
                <a16:creationId xmlns:a16="http://schemas.microsoft.com/office/drawing/2014/main" id="{083CAF10-B95E-4A11-AC07-0F39D8D7CED0}"/>
              </a:ext>
            </a:extLst>
          </p:cNvPr>
          <p:cNvCxnSpPr>
            <a:cxnSpLocks/>
          </p:cNvCxnSpPr>
          <p:nvPr/>
        </p:nvCxnSpPr>
        <p:spPr>
          <a:xfrm>
            <a:off x="3923928" y="3922822"/>
            <a:ext cx="10801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29">
            <a:extLst>
              <a:ext uri="{FF2B5EF4-FFF2-40B4-BE49-F238E27FC236}">
                <a16:creationId xmlns:a16="http://schemas.microsoft.com/office/drawing/2014/main" id="{FD86AC1A-9A0A-4AB8-89BA-5CD8C9EB44EB}"/>
              </a:ext>
            </a:extLst>
          </p:cNvPr>
          <p:cNvCxnSpPr/>
          <p:nvPr/>
        </p:nvCxnSpPr>
        <p:spPr>
          <a:xfrm>
            <a:off x="3923928" y="3185604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30">
            <a:extLst>
              <a:ext uri="{FF2B5EF4-FFF2-40B4-BE49-F238E27FC236}">
                <a16:creationId xmlns:a16="http://schemas.microsoft.com/office/drawing/2014/main" id="{44DBBC95-6640-42EE-8C20-7E8F482246A9}"/>
              </a:ext>
            </a:extLst>
          </p:cNvPr>
          <p:cNvCxnSpPr/>
          <p:nvPr/>
        </p:nvCxnSpPr>
        <p:spPr>
          <a:xfrm>
            <a:off x="5004048" y="3174613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Přímá spojnice 32">
            <a:extLst>
              <a:ext uri="{FF2B5EF4-FFF2-40B4-BE49-F238E27FC236}">
                <a16:creationId xmlns:a16="http://schemas.microsoft.com/office/drawing/2014/main" id="{A111A284-6A9F-440D-9464-4E40864C6D38}"/>
              </a:ext>
            </a:extLst>
          </p:cNvPr>
          <p:cNvCxnSpPr>
            <a:cxnSpLocks/>
          </p:cNvCxnSpPr>
          <p:nvPr/>
        </p:nvCxnSpPr>
        <p:spPr>
          <a:xfrm>
            <a:off x="5004048" y="3171020"/>
            <a:ext cx="10801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Přímá spojnice 33">
            <a:extLst>
              <a:ext uri="{FF2B5EF4-FFF2-40B4-BE49-F238E27FC236}">
                <a16:creationId xmlns:a16="http://schemas.microsoft.com/office/drawing/2014/main" id="{90B10B1A-C406-426E-92C0-15A7322F944B}"/>
              </a:ext>
            </a:extLst>
          </p:cNvPr>
          <p:cNvCxnSpPr>
            <a:cxnSpLocks/>
          </p:cNvCxnSpPr>
          <p:nvPr/>
        </p:nvCxnSpPr>
        <p:spPr>
          <a:xfrm>
            <a:off x="6084168" y="3908238"/>
            <a:ext cx="10801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34">
            <a:extLst>
              <a:ext uri="{FF2B5EF4-FFF2-40B4-BE49-F238E27FC236}">
                <a16:creationId xmlns:a16="http://schemas.microsoft.com/office/drawing/2014/main" id="{9C8392C0-A3C4-4414-AD3B-AEF3553D06BB}"/>
              </a:ext>
            </a:extLst>
          </p:cNvPr>
          <p:cNvCxnSpPr/>
          <p:nvPr/>
        </p:nvCxnSpPr>
        <p:spPr>
          <a:xfrm>
            <a:off x="6084168" y="3171020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35">
            <a:extLst>
              <a:ext uri="{FF2B5EF4-FFF2-40B4-BE49-F238E27FC236}">
                <a16:creationId xmlns:a16="http://schemas.microsoft.com/office/drawing/2014/main" id="{EF485DD9-04F4-41B7-9A80-456F4FE469F0}"/>
              </a:ext>
            </a:extLst>
          </p:cNvPr>
          <p:cNvCxnSpPr/>
          <p:nvPr/>
        </p:nvCxnSpPr>
        <p:spPr>
          <a:xfrm>
            <a:off x="7164288" y="3160029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se šipkou 37">
            <a:extLst>
              <a:ext uri="{FF2B5EF4-FFF2-40B4-BE49-F238E27FC236}">
                <a16:creationId xmlns:a16="http://schemas.microsoft.com/office/drawing/2014/main" id="{75133000-5A95-433A-BBA8-67EC624690BC}"/>
              </a:ext>
            </a:extLst>
          </p:cNvPr>
          <p:cNvCxnSpPr/>
          <p:nvPr/>
        </p:nvCxnSpPr>
        <p:spPr>
          <a:xfrm>
            <a:off x="683568" y="4293096"/>
            <a:ext cx="2160240" cy="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93EC2F6E-AC69-448A-BBA5-94B6A43467B4}"/>
              </a:ext>
            </a:extLst>
          </p:cNvPr>
          <p:cNvSpPr txBox="1"/>
          <p:nvPr/>
        </p:nvSpPr>
        <p:spPr>
          <a:xfrm>
            <a:off x="1367644" y="4031855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2 </a:t>
            </a:r>
            <a:r>
              <a:rPr lang="cs-CZ" sz="1400" dirty="0" err="1"/>
              <a:t>ms</a:t>
            </a:r>
            <a:endParaRPr lang="cs-CZ" sz="1400" dirty="0"/>
          </a:p>
        </p:txBody>
      </p:sp>
      <p:cxnSp>
        <p:nvCxnSpPr>
          <p:cNvPr id="41" name="Přímá spojnice 40">
            <a:extLst>
              <a:ext uri="{FF2B5EF4-FFF2-40B4-BE49-F238E27FC236}">
                <a16:creationId xmlns:a16="http://schemas.microsoft.com/office/drawing/2014/main" id="{6DA20132-9B98-4728-9A9C-2E3CCE5B07D3}"/>
              </a:ext>
            </a:extLst>
          </p:cNvPr>
          <p:cNvCxnSpPr/>
          <p:nvPr/>
        </p:nvCxnSpPr>
        <p:spPr>
          <a:xfrm>
            <a:off x="2843808" y="3933813"/>
            <a:ext cx="0" cy="3592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Přímá spojnice 41">
            <a:extLst>
              <a:ext uri="{FF2B5EF4-FFF2-40B4-BE49-F238E27FC236}">
                <a16:creationId xmlns:a16="http://schemas.microsoft.com/office/drawing/2014/main" id="{C12E565F-1306-49E6-8CEA-0F0B394C0565}"/>
              </a:ext>
            </a:extLst>
          </p:cNvPr>
          <p:cNvCxnSpPr/>
          <p:nvPr/>
        </p:nvCxnSpPr>
        <p:spPr>
          <a:xfrm>
            <a:off x="696879" y="3948531"/>
            <a:ext cx="0" cy="3592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ovéPole 42">
            <a:extLst>
              <a:ext uri="{FF2B5EF4-FFF2-40B4-BE49-F238E27FC236}">
                <a16:creationId xmlns:a16="http://schemas.microsoft.com/office/drawing/2014/main" id="{1D3463D6-EACC-4096-B6D6-EF6245B159AD}"/>
              </a:ext>
            </a:extLst>
          </p:cNvPr>
          <p:cNvSpPr txBox="1"/>
          <p:nvPr/>
        </p:nvSpPr>
        <p:spPr>
          <a:xfrm>
            <a:off x="2915815" y="4185743"/>
            <a:ext cx="331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Bod bliká frekvencí 500 Hz</a:t>
            </a:r>
          </a:p>
        </p:txBody>
      </p:sp>
      <p:sp>
        <p:nvSpPr>
          <p:cNvPr id="44" name="TextovéPole 43">
            <a:extLst>
              <a:ext uri="{FF2B5EF4-FFF2-40B4-BE49-F238E27FC236}">
                <a16:creationId xmlns:a16="http://schemas.microsoft.com/office/drawing/2014/main" id="{9634B8D3-7A62-4D47-870C-C43CBC38502B}"/>
              </a:ext>
            </a:extLst>
          </p:cNvPr>
          <p:cNvSpPr txBox="1"/>
          <p:nvPr/>
        </p:nvSpPr>
        <p:spPr>
          <a:xfrm>
            <a:off x="2752752" y="4868524"/>
            <a:ext cx="83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svítí</a:t>
            </a:r>
          </a:p>
        </p:txBody>
      </p:sp>
      <p:sp>
        <p:nvSpPr>
          <p:cNvPr id="45" name="TextovéPole 44">
            <a:extLst>
              <a:ext uri="{FF2B5EF4-FFF2-40B4-BE49-F238E27FC236}">
                <a16:creationId xmlns:a16="http://schemas.microsoft.com/office/drawing/2014/main" id="{999E931C-9E2C-435D-B4F6-1D41523B6CF9}"/>
              </a:ext>
            </a:extLst>
          </p:cNvPr>
          <p:cNvSpPr txBox="1"/>
          <p:nvPr/>
        </p:nvSpPr>
        <p:spPr>
          <a:xfrm>
            <a:off x="4111356" y="3626036"/>
            <a:ext cx="83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nesvítí</a:t>
            </a:r>
          </a:p>
        </p:txBody>
      </p:sp>
      <p:cxnSp>
        <p:nvCxnSpPr>
          <p:cNvPr id="46" name="Přímá spojnice se šipkou 45">
            <a:extLst>
              <a:ext uri="{FF2B5EF4-FFF2-40B4-BE49-F238E27FC236}">
                <a16:creationId xmlns:a16="http://schemas.microsoft.com/office/drawing/2014/main" id="{FF7D8F84-075E-4783-A755-E0D2FD0721C8}"/>
              </a:ext>
            </a:extLst>
          </p:cNvPr>
          <p:cNvCxnSpPr>
            <a:cxnSpLocks/>
          </p:cNvCxnSpPr>
          <p:nvPr/>
        </p:nvCxnSpPr>
        <p:spPr>
          <a:xfrm>
            <a:off x="2843808" y="3540794"/>
            <a:ext cx="1091962" cy="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Přímá spojnice se šipkou 47">
            <a:extLst>
              <a:ext uri="{FF2B5EF4-FFF2-40B4-BE49-F238E27FC236}">
                <a16:creationId xmlns:a16="http://schemas.microsoft.com/office/drawing/2014/main" id="{65E9DD04-4A0D-47A4-9F9C-34FB4D8C6738}"/>
              </a:ext>
            </a:extLst>
          </p:cNvPr>
          <p:cNvCxnSpPr>
            <a:cxnSpLocks/>
          </p:cNvCxnSpPr>
          <p:nvPr/>
        </p:nvCxnSpPr>
        <p:spPr>
          <a:xfrm>
            <a:off x="3918007" y="3542036"/>
            <a:ext cx="1091962" cy="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ovéPole 48">
            <a:extLst>
              <a:ext uri="{FF2B5EF4-FFF2-40B4-BE49-F238E27FC236}">
                <a16:creationId xmlns:a16="http://schemas.microsoft.com/office/drawing/2014/main" id="{833A85C7-D7D5-44ED-B268-209059F1D1CA}"/>
              </a:ext>
            </a:extLst>
          </p:cNvPr>
          <p:cNvSpPr txBox="1"/>
          <p:nvPr/>
        </p:nvSpPr>
        <p:spPr>
          <a:xfrm>
            <a:off x="3101259" y="3291131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1 </a:t>
            </a:r>
            <a:r>
              <a:rPr lang="cs-CZ" sz="1400" dirty="0" err="1"/>
              <a:t>ms</a:t>
            </a:r>
            <a:endParaRPr lang="cs-CZ" sz="1400" dirty="0"/>
          </a:p>
        </p:txBody>
      </p:sp>
      <p:sp>
        <p:nvSpPr>
          <p:cNvPr id="50" name="TextovéPole 49">
            <a:extLst>
              <a:ext uri="{FF2B5EF4-FFF2-40B4-BE49-F238E27FC236}">
                <a16:creationId xmlns:a16="http://schemas.microsoft.com/office/drawing/2014/main" id="{36231DE1-D732-49A9-BA63-8A62B1456B10}"/>
              </a:ext>
            </a:extLst>
          </p:cNvPr>
          <p:cNvSpPr txBox="1"/>
          <p:nvPr/>
        </p:nvSpPr>
        <p:spPr>
          <a:xfrm>
            <a:off x="4130582" y="3269062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1 </a:t>
            </a:r>
            <a:r>
              <a:rPr lang="cs-CZ" sz="1400" dirty="0" err="1"/>
              <a:t>ms</a:t>
            </a:r>
            <a:endParaRPr lang="cs-CZ" sz="1400" dirty="0"/>
          </a:p>
        </p:txBody>
      </p:sp>
      <p:cxnSp>
        <p:nvCxnSpPr>
          <p:cNvPr id="51" name="Přímá spojnice 50">
            <a:extLst>
              <a:ext uri="{FF2B5EF4-FFF2-40B4-BE49-F238E27FC236}">
                <a16:creationId xmlns:a16="http://schemas.microsoft.com/office/drawing/2014/main" id="{234E943B-1EE7-4956-A3E3-E223FF9BC8F4}"/>
              </a:ext>
            </a:extLst>
          </p:cNvPr>
          <p:cNvCxnSpPr/>
          <p:nvPr/>
        </p:nvCxnSpPr>
        <p:spPr>
          <a:xfrm>
            <a:off x="696879" y="5006252"/>
            <a:ext cx="0" cy="8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Přímá spojnice 51">
            <a:extLst>
              <a:ext uri="{FF2B5EF4-FFF2-40B4-BE49-F238E27FC236}">
                <a16:creationId xmlns:a16="http://schemas.microsoft.com/office/drawing/2014/main" id="{617B657D-E6F5-42BC-BCDD-2ED26FB9C0CD}"/>
              </a:ext>
            </a:extLst>
          </p:cNvPr>
          <p:cNvCxnSpPr>
            <a:cxnSpLocks/>
          </p:cNvCxnSpPr>
          <p:nvPr/>
        </p:nvCxnSpPr>
        <p:spPr>
          <a:xfrm>
            <a:off x="696879" y="5870348"/>
            <a:ext cx="69847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Přímá spojnice se šipkou 52">
            <a:extLst>
              <a:ext uri="{FF2B5EF4-FFF2-40B4-BE49-F238E27FC236}">
                <a16:creationId xmlns:a16="http://schemas.microsoft.com/office/drawing/2014/main" id="{4B25E036-FBDE-425F-A6FA-8583772B7554}"/>
              </a:ext>
            </a:extLst>
          </p:cNvPr>
          <p:cNvCxnSpPr/>
          <p:nvPr/>
        </p:nvCxnSpPr>
        <p:spPr>
          <a:xfrm>
            <a:off x="7177599" y="6014364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ovéPole 53">
            <a:extLst>
              <a:ext uri="{FF2B5EF4-FFF2-40B4-BE49-F238E27FC236}">
                <a16:creationId xmlns:a16="http://schemas.microsoft.com/office/drawing/2014/main" id="{2A535FDF-0F6B-49F9-AE81-007132C9683C}"/>
              </a:ext>
            </a:extLst>
          </p:cNvPr>
          <p:cNvSpPr txBox="1"/>
          <p:nvPr/>
        </p:nvSpPr>
        <p:spPr>
          <a:xfrm>
            <a:off x="6702163" y="5882717"/>
            <a:ext cx="756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čas</a:t>
            </a:r>
          </a:p>
        </p:txBody>
      </p:sp>
      <p:sp>
        <p:nvSpPr>
          <p:cNvPr id="55" name="TextovéPole 54">
            <a:extLst>
              <a:ext uri="{FF2B5EF4-FFF2-40B4-BE49-F238E27FC236}">
                <a16:creationId xmlns:a16="http://schemas.microsoft.com/office/drawing/2014/main" id="{14410C17-4B61-4865-BDCF-199C0944BCAD}"/>
              </a:ext>
            </a:extLst>
          </p:cNvPr>
          <p:cNvSpPr txBox="1"/>
          <p:nvPr/>
        </p:nvSpPr>
        <p:spPr>
          <a:xfrm>
            <a:off x="120815" y="4983640"/>
            <a:ext cx="792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napětí</a:t>
            </a:r>
          </a:p>
        </p:txBody>
      </p:sp>
      <p:cxnSp>
        <p:nvCxnSpPr>
          <p:cNvPr id="56" name="Přímá spojnice 55">
            <a:extLst>
              <a:ext uri="{FF2B5EF4-FFF2-40B4-BE49-F238E27FC236}">
                <a16:creationId xmlns:a16="http://schemas.microsoft.com/office/drawing/2014/main" id="{EA415DC1-9184-4356-B43C-CE180E77C984}"/>
              </a:ext>
            </a:extLst>
          </p:cNvPr>
          <p:cNvCxnSpPr>
            <a:cxnSpLocks/>
          </p:cNvCxnSpPr>
          <p:nvPr/>
        </p:nvCxnSpPr>
        <p:spPr>
          <a:xfrm>
            <a:off x="696879" y="5122139"/>
            <a:ext cx="2747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ovéPole 56">
            <a:extLst>
              <a:ext uri="{FF2B5EF4-FFF2-40B4-BE49-F238E27FC236}">
                <a16:creationId xmlns:a16="http://schemas.microsoft.com/office/drawing/2014/main" id="{FFFA26BD-49B6-4213-A424-1FB62CC40E1A}"/>
              </a:ext>
            </a:extLst>
          </p:cNvPr>
          <p:cNvSpPr txBox="1"/>
          <p:nvPr/>
        </p:nvSpPr>
        <p:spPr>
          <a:xfrm>
            <a:off x="1266288" y="5133130"/>
            <a:ext cx="129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Jas 10%</a:t>
            </a:r>
          </a:p>
        </p:txBody>
      </p:sp>
      <p:cxnSp>
        <p:nvCxnSpPr>
          <p:cNvPr id="58" name="Přímá spojnice 57">
            <a:extLst>
              <a:ext uri="{FF2B5EF4-FFF2-40B4-BE49-F238E27FC236}">
                <a16:creationId xmlns:a16="http://schemas.microsoft.com/office/drawing/2014/main" id="{FB0226C7-9542-4255-ADEF-A4EC09479409}"/>
              </a:ext>
            </a:extLst>
          </p:cNvPr>
          <p:cNvCxnSpPr>
            <a:cxnSpLocks/>
          </p:cNvCxnSpPr>
          <p:nvPr/>
        </p:nvCxnSpPr>
        <p:spPr>
          <a:xfrm>
            <a:off x="971600" y="5855764"/>
            <a:ext cx="1885519" cy="35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Přímá spojnice 58">
            <a:extLst>
              <a:ext uri="{FF2B5EF4-FFF2-40B4-BE49-F238E27FC236}">
                <a16:creationId xmlns:a16="http://schemas.microsoft.com/office/drawing/2014/main" id="{34B8BCBE-BEF8-460D-AAE8-B55F75FC89DC}"/>
              </a:ext>
            </a:extLst>
          </p:cNvPr>
          <p:cNvCxnSpPr/>
          <p:nvPr/>
        </p:nvCxnSpPr>
        <p:spPr>
          <a:xfrm>
            <a:off x="964187" y="5118546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Přímá spojnice 59">
            <a:extLst>
              <a:ext uri="{FF2B5EF4-FFF2-40B4-BE49-F238E27FC236}">
                <a16:creationId xmlns:a16="http://schemas.microsoft.com/office/drawing/2014/main" id="{16EEDE8F-FDC4-4FEF-A450-DB6A686F78A6}"/>
              </a:ext>
            </a:extLst>
          </p:cNvPr>
          <p:cNvCxnSpPr>
            <a:cxnSpLocks/>
          </p:cNvCxnSpPr>
          <p:nvPr/>
        </p:nvCxnSpPr>
        <p:spPr>
          <a:xfrm>
            <a:off x="2857119" y="5133130"/>
            <a:ext cx="0" cy="72622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Přímá spojnice se šipkou 68">
            <a:extLst>
              <a:ext uri="{FF2B5EF4-FFF2-40B4-BE49-F238E27FC236}">
                <a16:creationId xmlns:a16="http://schemas.microsoft.com/office/drawing/2014/main" id="{7D92AFEE-AD52-4D43-9AAC-A9888B886743}"/>
              </a:ext>
            </a:extLst>
          </p:cNvPr>
          <p:cNvCxnSpPr/>
          <p:nvPr/>
        </p:nvCxnSpPr>
        <p:spPr>
          <a:xfrm>
            <a:off x="696879" y="6240622"/>
            <a:ext cx="2160240" cy="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ovéPole 69">
            <a:extLst>
              <a:ext uri="{FF2B5EF4-FFF2-40B4-BE49-F238E27FC236}">
                <a16:creationId xmlns:a16="http://schemas.microsoft.com/office/drawing/2014/main" id="{553F4F2B-E3E7-4464-9981-843E81641112}"/>
              </a:ext>
            </a:extLst>
          </p:cNvPr>
          <p:cNvSpPr txBox="1"/>
          <p:nvPr/>
        </p:nvSpPr>
        <p:spPr>
          <a:xfrm>
            <a:off x="1380955" y="5979381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2 </a:t>
            </a:r>
            <a:r>
              <a:rPr lang="cs-CZ" sz="1400" dirty="0" err="1"/>
              <a:t>ms</a:t>
            </a:r>
            <a:endParaRPr lang="cs-CZ" sz="1400" dirty="0"/>
          </a:p>
        </p:txBody>
      </p:sp>
      <p:cxnSp>
        <p:nvCxnSpPr>
          <p:cNvPr id="71" name="Přímá spojnice 70">
            <a:extLst>
              <a:ext uri="{FF2B5EF4-FFF2-40B4-BE49-F238E27FC236}">
                <a16:creationId xmlns:a16="http://schemas.microsoft.com/office/drawing/2014/main" id="{455859E4-8CF4-4531-82CD-53485E682A43}"/>
              </a:ext>
            </a:extLst>
          </p:cNvPr>
          <p:cNvCxnSpPr/>
          <p:nvPr/>
        </p:nvCxnSpPr>
        <p:spPr>
          <a:xfrm>
            <a:off x="2857119" y="5881339"/>
            <a:ext cx="0" cy="3592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Přímá spojnice 71">
            <a:extLst>
              <a:ext uri="{FF2B5EF4-FFF2-40B4-BE49-F238E27FC236}">
                <a16:creationId xmlns:a16="http://schemas.microsoft.com/office/drawing/2014/main" id="{2CA33B22-B716-4321-A4C5-08955CA44382}"/>
              </a:ext>
            </a:extLst>
          </p:cNvPr>
          <p:cNvCxnSpPr/>
          <p:nvPr/>
        </p:nvCxnSpPr>
        <p:spPr>
          <a:xfrm>
            <a:off x="710190" y="5896057"/>
            <a:ext cx="0" cy="3592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ovéPole 72">
            <a:extLst>
              <a:ext uri="{FF2B5EF4-FFF2-40B4-BE49-F238E27FC236}">
                <a16:creationId xmlns:a16="http://schemas.microsoft.com/office/drawing/2014/main" id="{F5F18EE6-166C-4F79-A696-01175DC37F08}"/>
              </a:ext>
            </a:extLst>
          </p:cNvPr>
          <p:cNvSpPr txBox="1"/>
          <p:nvPr/>
        </p:nvSpPr>
        <p:spPr>
          <a:xfrm>
            <a:off x="2929126" y="6133269"/>
            <a:ext cx="331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Bod bliká frekvencí 500 Hz</a:t>
            </a:r>
          </a:p>
        </p:txBody>
      </p:sp>
      <p:cxnSp>
        <p:nvCxnSpPr>
          <p:cNvPr id="77" name="Přímá spojnice se šipkou 76">
            <a:extLst>
              <a:ext uri="{FF2B5EF4-FFF2-40B4-BE49-F238E27FC236}">
                <a16:creationId xmlns:a16="http://schemas.microsoft.com/office/drawing/2014/main" id="{AA461C7D-4F6A-48FB-8010-81C53BDF372C}"/>
              </a:ext>
            </a:extLst>
          </p:cNvPr>
          <p:cNvCxnSpPr>
            <a:cxnSpLocks/>
          </p:cNvCxnSpPr>
          <p:nvPr/>
        </p:nvCxnSpPr>
        <p:spPr>
          <a:xfrm>
            <a:off x="3124417" y="5489562"/>
            <a:ext cx="1898863" cy="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ovéPole 78">
            <a:extLst>
              <a:ext uri="{FF2B5EF4-FFF2-40B4-BE49-F238E27FC236}">
                <a16:creationId xmlns:a16="http://schemas.microsoft.com/office/drawing/2014/main" id="{FCCD677C-69C9-47FC-8F71-22D9835DF513}"/>
              </a:ext>
            </a:extLst>
          </p:cNvPr>
          <p:cNvSpPr txBox="1"/>
          <p:nvPr/>
        </p:nvSpPr>
        <p:spPr>
          <a:xfrm>
            <a:off x="3782607" y="5188467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1,8 </a:t>
            </a:r>
            <a:r>
              <a:rPr lang="cs-CZ" sz="1400" dirty="0" err="1"/>
              <a:t>ms</a:t>
            </a:r>
            <a:endParaRPr lang="cs-CZ" sz="1400" dirty="0"/>
          </a:p>
        </p:txBody>
      </p:sp>
      <p:cxnSp>
        <p:nvCxnSpPr>
          <p:cNvPr id="82" name="Přímá spojnice 81">
            <a:extLst>
              <a:ext uri="{FF2B5EF4-FFF2-40B4-BE49-F238E27FC236}">
                <a16:creationId xmlns:a16="http://schemas.microsoft.com/office/drawing/2014/main" id="{4FB42771-2790-42AD-9193-BD734B331487}"/>
              </a:ext>
            </a:extLst>
          </p:cNvPr>
          <p:cNvCxnSpPr>
            <a:cxnSpLocks/>
          </p:cNvCxnSpPr>
          <p:nvPr/>
        </p:nvCxnSpPr>
        <p:spPr>
          <a:xfrm>
            <a:off x="2857109" y="5138878"/>
            <a:ext cx="2747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Přímá spojnice 82">
            <a:extLst>
              <a:ext uri="{FF2B5EF4-FFF2-40B4-BE49-F238E27FC236}">
                <a16:creationId xmlns:a16="http://schemas.microsoft.com/office/drawing/2014/main" id="{C93AFC98-7019-4BB9-B461-EE3D66B0C8BA}"/>
              </a:ext>
            </a:extLst>
          </p:cNvPr>
          <p:cNvCxnSpPr>
            <a:cxnSpLocks/>
          </p:cNvCxnSpPr>
          <p:nvPr/>
        </p:nvCxnSpPr>
        <p:spPr>
          <a:xfrm>
            <a:off x="3131830" y="5872503"/>
            <a:ext cx="1885519" cy="35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Přímá spojnice 83">
            <a:extLst>
              <a:ext uri="{FF2B5EF4-FFF2-40B4-BE49-F238E27FC236}">
                <a16:creationId xmlns:a16="http://schemas.microsoft.com/office/drawing/2014/main" id="{48DF2F87-5721-470B-BD68-2B6D16ACBAB5}"/>
              </a:ext>
            </a:extLst>
          </p:cNvPr>
          <p:cNvCxnSpPr/>
          <p:nvPr/>
        </p:nvCxnSpPr>
        <p:spPr>
          <a:xfrm>
            <a:off x="3124417" y="5135285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Přímá spojnice 84">
            <a:extLst>
              <a:ext uri="{FF2B5EF4-FFF2-40B4-BE49-F238E27FC236}">
                <a16:creationId xmlns:a16="http://schemas.microsoft.com/office/drawing/2014/main" id="{904EBA99-2D98-4C14-9DBC-0A5426D4790F}"/>
              </a:ext>
            </a:extLst>
          </p:cNvPr>
          <p:cNvCxnSpPr>
            <a:cxnSpLocks/>
          </p:cNvCxnSpPr>
          <p:nvPr/>
        </p:nvCxnSpPr>
        <p:spPr>
          <a:xfrm>
            <a:off x="5017349" y="5149869"/>
            <a:ext cx="0" cy="72622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Přímá spojnice 85">
            <a:extLst>
              <a:ext uri="{FF2B5EF4-FFF2-40B4-BE49-F238E27FC236}">
                <a16:creationId xmlns:a16="http://schemas.microsoft.com/office/drawing/2014/main" id="{D67B102E-6AD8-4527-91C6-46281AE89C9B}"/>
              </a:ext>
            </a:extLst>
          </p:cNvPr>
          <p:cNvCxnSpPr>
            <a:cxnSpLocks/>
          </p:cNvCxnSpPr>
          <p:nvPr/>
        </p:nvCxnSpPr>
        <p:spPr>
          <a:xfrm>
            <a:off x="5004048" y="5141886"/>
            <a:ext cx="2747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Přímá spojnice 86">
            <a:extLst>
              <a:ext uri="{FF2B5EF4-FFF2-40B4-BE49-F238E27FC236}">
                <a16:creationId xmlns:a16="http://schemas.microsoft.com/office/drawing/2014/main" id="{0512F617-3D71-4FE9-9A6B-50731B0502F2}"/>
              </a:ext>
            </a:extLst>
          </p:cNvPr>
          <p:cNvCxnSpPr>
            <a:cxnSpLocks/>
          </p:cNvCxnSpPr>
          <p:nvPr/>
        </p:nvCxnSpPr>
        <p:spPr>
          <a:xfrm>
            <a:off x="5278769" y="5875511"/>
            <a:ext cx="1885519" cy="35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Přímá spojnice 87">
            <a:extLst>
              <a:ext uri="{FF2B5EF4-FFF2-40B4-BE49-F238E27FC236}">
                <a16:creationId xmlns:a16="http://schemas.microsoft.com/office/drawing/2014/main" id="{7C42675C-868B-42D0-9B8B-D01F5B36B83A}"/>
              </a:ext>
            </a:extLst>
          </p:cNvPr>
          <p:cNvCxnSpPr/>
          <p:nvPr/>
        </p:nvCxnSpPr>
        <p:spPr>
          <a:xfrm>
            <a:off x="5271356" y="5138293"/>
            <a:ext cx="0" cy="74820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Přímá spojnice 88">
            <a:extLst>
              <a:ext uri="{FF2B5EF4-FFF2-40B4-BE49-F238E27FC236}">
                <a16:creationId xmlns:a16="http://schemas.microsoft.com/office/drawing/2014/main" id="{66052997-4BB3-4687-A519-9C419E170908}"/>
              </a:ext>
            </a:extLst>
          </p:cNvPr>
          <p:cNvCxnSpPr>
            <a:cxnSpLocks/>
          </p:cNvCxnSpPr>
          <p:nvPr/>
        </p:nvCxnSpPr>
        <p:spPr>
          <a:xfrm>
            <a:off x="7164288" y="5152877"/>
            <a:ext cx="0" cy="72622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ovéPole 90">
            <a:extLst>
              <a:ext uri="{FF2B5EF4-FFF2-40B4-BE49-F238E27FC236}">
                <a16:creationId xmlns:a16="http://schemas.microsoft.com/office/drawing/2014/main" id="{8B694E9D-5C71-497C-8EA1-FC18904659D4}"/>
              </a:ext>
            </a:extLst>
          </p:cNvPr>
          <p:cNvSpPr txBox="1"/>
          <p:nvPr/>
        </p:nvSpPr>
        <p:spPr>
          <a:xfrm>
            <a:off x="3737484" y="5605275"/>
            <a:ext cx="83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nesvítí</a:t>
            </a:r>
          </a:p>
        </p:txBody>
      </p:sp>
      <p:cxnSp>
        <p:nvCxnSpPr>
          <p:cNvPr id="93" name="Přímá spojnice se šipkou 92">
            <a:extLst>
              <a:ext uri="{FF2B5EF4-FFF2-40B4-BE49-F238E27FC236}">
                <a16:creationId xmlns:a16="http://schemas.microsoft.com/office/drawing/2014/main" id="{B940A463-400A-4E69-932F-9D7AA7DF8149}"/>
              </a:ext>
            </a:extLst>
          </p:cNvPr>
          <p:cNvCxnSpPr>
            <a:cxnSpLocks/>
          </p:cNvCxnSpPr>
          <p:nvPr/>
        </p:nvCxnSpPr>
        <p:spPr>
          <a:xfrm>
            <a:off x="5017349" y="5006252"/>
            <a:ext cx="261420" cy="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ovéPole 97">
            <a:extLst>
              <a:ext uri="{FF2B5EF4-FFF2-40B4-BE49-F238E27FC236}">
                <a16:creationId xmlns:a16="http://schemas.microsoft.com/office/drawing/2014/main" id="{98BD8335-6A38-4DA7-8FCC-49C6719E0912}"/>
              </a:ext>
            </a:extLst>
          </p:cNvPr>
          <p:cNvSpPr txBox="1"/>
          <p:nvPr/>
        </p:nvSpPr>
        <p:spPr>
          <a:xfrm>
            <a:off x="4900363" y="4674623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0,2 </a:t>
            </a:r>
            <a:r>
              <a:rPr lang="cs-CZ" sz="1400" dirty="0" err="1"/>
              <a:t>ms</a:t>
            </a:r>
            <a:endParaRPr lang="cs-CZ" sz="1400" dirty="0"/>
          </a:p>
        </p:txBody>
      </p:sp>
      <p:sp>
        <p:nvSpPr>
          <p:cNvPr id="99" name="TextovéPole 98">
            <a:extLst>
              <a:ext uri="{FF2B5EF4-FFF2-40B4-BE49-F238E27FC236}">
                <a16:creationId xmlns:a16="http://schemas.microsoft.com/office/drawing/2014/main" id="{6C86D119-2561-4BA8-800E-D949BC2E8DD9}"/>
              </a:ext>
            </a:extLst>
          </p:cNvPr>
          <p:cNvSpPr txBox="1"/>
          <p:nvPr/>
        </p:nvSpPr>
        <p:spPr>
          <a:xfrm>
            <a:off x="457200" y="153987"/>
            <a:ext cx="6768747" cy="147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Tento způsob regulace jasu dnes používáme i pro nastavení intenzity podsvícení LCD nebo u některých OLED displejů. Jas LED lze nastavit změnou napětí velmi nepřesně (závislost je nelineární), ale „rychlým blikáním“ s proměnlivou šířkou impulzů to jde snadno a přesně</a:t>
            </a:r>
          </a:p>
        </p:txBody>
      </p:sp>
    </p:spTree>
    <p:extLst>
      <p:ext uri="{BB962C8B-B14F-4D97-AF65-F5344CB8AC3E}">
        <p14:creationId xmlns:p14="http://schemas.microsoft.com/office/powerpoint/2010/main" val="126391974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32DC54-F836-4451-85B8-6255B956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Plazmové displeje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1A282AE-0F4E-4300-ABB0-6D399AA17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cs-CZ" altLang="cs-CZ" sz="1800" dirty="0"/>
              <a:t>Elektrická spotřeba je značná, pro zobrazení bílé obrazovky je nejvyšší, protože všechny </a:t>
            </a:r>
            <a:r>
              <a:rPr lang="cs-CZ" altLang="cs-CZ" sz="1800" dirty="0" err="1"/>
              <a:t>subpixely</a:t>
            </a:r>
            <a:r>
              <a:rPr lang="cs-CZ" altLang="cs-CZ" sz="1800" dirty="0"/>
              <a:t> svítí – v tento okamžik může být až 1000 Wattů</a:t>
            </a:r>
          </a:p>
          <a:p>
            <a:pPr eaLnBrk="1" hangingPunct="1"/>
            <a:r>
              <a:rPr lang="cs-CZ" altLang="cs-CZ" sz="1800" dirty="0"/>
              <a:t>Při zobrazení černé obrazovky spotřeba prudce klesá pod 10W, ale nikoliv na nulu (elektrické obvody pro zpracování signálu stále pracují, ale nedochází k výboji plazmy)</a:t>
            </a:r>
          </a:p>
          <a:p>
            <a:pPr eaLnBrk="1" hangingPunct="1"/>
            <a:r>
              <a:rPr lang="cs-CZ" altLang="cs-CZ" sz="1800" dirty="0"/>
              <a:t>Kdybyste k displeji připojili elektroměr, zjistíte, že aktuální </a:t>
            </a:r>
            <a:r>
              <a:rPr lang="cs-CZ" altLang="cs-CZ" sz="1800" b="1" dirty="0"/>
              <a:t>spotřeba se neustále mění</a:t>
            </a:r>
            <a:r>
              <a:rPr lang="cs-CZ" altLang="cs-CZ" sz="1800" dirty="0"/>
              <a:t> podle toho jak světlý nebo tmavý je právě zobrazený snímek</a:t>
            </a:r>
          </a:p>
          <a:p>
            <a:pPr eaLnBrk="1" hangingPunct="1"/>
            <a:r>
              <a:rPr lang="cs-CZ" altLang="cs-CZ" sz="1800" dirty="0"/>
              <a:t>Naproti tomu na LCD displejích je spotřeba elektrické energie stále stejná – podsvícení svítí stále stejným jasem a jeho spotřeba se nemění v závislosti na jasu zobrazovaných snímků</a:t>
            </a:r>
          </a:p>
          <a:p>
            <a:pPr eaLnBrk="1" hangingPunct="1"/>
            <a:endParaRPr lang="cs-CZ" altLang="cs-CZ" sz="1800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8748163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Nadpis 1">
            <a:extLst>
              <a:ext uri="{FF2B5EF4-FFF2-40B4-BE49-F238E27FC236}">
                <a16:creationId xmlns:a16="http://schemas.microsoft.com/office/drawing/2014/main" id="{24AC2BCD-535C-47D9-8F6F-665826CA77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Plasmové displeje</a:t>
            </a:r>
          </a:p>
        </p:txBody>
      </p:sp>
      <p:sp>
        <p:nvSpPr>
          <p:cNvPr id="99331" name="Zástupný symbol pro obsah 2">
            <a:extLst>
              <a:ext uri="{FF2B5EF4-FFF2-40B4-BE49-F238E27FC236}">
                <a16:creationId xmlns:a16="http://schemas.microsoft.com/office/drawing/2014/main" id="{D43F432B-DA91-4DCA-9A89-E59E137B53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cs-CZ" altLang="cs-CZ" sz="2000" dirty="0"/>
              <a:t>Použití plazmových displejů ve výpočetní technice bylo velmi řídké</a:t>
            </a:r>
          </a:p>
          <a:p>
            <a:pPr eaLnBrk="1" hangingPunct="1"/>
            <a:r>
              <a:rPr lang="cs-CZ" altLang="cs-CZ" sz="2000" dirty="0"/>
              <a:t>Nevýhodou je především velký rozměr pixelu a tedy značná rozteč bodů</a:t>
            </a:r>
          </a:p>
          <a:p>
            <a:pPr eaLnBrk="1" hangingPunct="1"/>
            <a:r>
              <a:rPr lang="cs-CZ" altLang="cs-CZ" sz="2000" dirty="0"/>
              <a:t>Plasma s vysokým rozlišením a přitom malou úhlopříčkou je nevyrobitelná (narozdíl od LCD)</a:t>
            </a:r>
          </a:p>
          <a:p>
            <a:pPr eaLnBrk="1" hangingPunct="1"/>
            <a:r>
              <a:rPr lang="cs-CZ" altLang="cs-CZ" sz="2000" dirty="0"/>
              <a:t>Další nevýhodou je tzv. „</a:t>
            </a:r>
            <a:r>
              <a:rPr lang="cs-CZ" altLang="cs-CZ" sz="2000" b="1" dirty="0"/>
              <a:t>vypalování statického obrazu</a:t>
            </a:r>
            <a:r>
              <a:rPr lang="cs-CZ" altLang="cs-CZ" sz="2000" dirty="0"/>
              <a:t>“ – stálý neměnící se obraz se může do displeje dlouhodobě vypálit a být zobrazován i po jeho změně </a:t>
            </a:r>
          </a:p>
          <a:p>
            <a:pPr eaLnBrk="1" hangingPunct="1"/>
            <a:r>
              <a:rPr lang="cs-CZ" altLang="cs-CZ" sz="2000" dirty="0"/>
              <a:t>…a právě ve výpočetní technice je zobrazování statických obrazů nebo jejich částí běžné (ikonky na ploše, dolní lišta </a:t>
            </a:r>
            <a:r>
              <a:rPr lang="cs-CZ" altLang="cs-CZ" sz="2000" dirty="0" err="1"/>
              <a:t>windows</a:t>
            </a:r>
            <a:r>
              <a:rPr lang="cs-CZ" altLang="cs-CZ" sz="2000" dirty="0"/>
              <a:t>…)</a:t>
            </a:r>
          </a:p>
          <a:p>
            <a:pPr eaLnBrk="1" hangingPunct="1"/>
            <a:endParaRPr lang="cs-CZ" altLang="cs-CZ"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CDDA083-5D2C-41F7-8678-937D0B48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Plazma</a:t>
            </a:r>
            <a:br>
              <a:rPr lang="cs-CZ" dirty="0"/>
            </a:br>
            <a:r>
              <a:rPr lang="cs-CZ" dirty="0"/>
              <a:t>Vypalování statických obrazů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A3782168-9EF1-4D15-A9BA-ADF4864F5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92"/>
            <a:ext cx="6768752" cy="5076564"/>
          </a:xfrm>
        </p:spPr>
      </p:pic>
    </p:spTree>
    <p:extLst>
      <p:ext uri="{BB962C8B-B14F-4D97-AF65-F5344CB8AC3E}">
        <p14:creationId xmlns:p14="http://schemas.microsoft.com/office/powerpoint/2010/main" val="61557303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5329F2-CA0E-47EB-BC26-2E4B97CF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Plazma</a:t>
            </a:r>
            <a:br>
              <a:rPr lang="cs-CZ" dirty="0"/>
            </a:br>
            <a:r>
              <a:rPr lang="cs-CZ" dirty="0"/>
              <a:t>Vypalování statických obrazů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7A1C16AB-6532-4C54-9EF4-E38761CD7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56792"/>
            <a:ext cx="6984776" cy="52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587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5F908D-3A27-445A-BDBB-C3110B11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Anamorfní pixely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93DC36C-5667-4B91-BE3E-4B7E36C1D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800" dirty="0"/>
              <a:t>Výroba malých protáhlých </a:t>
            </a:r>
            <a:r>
              <a:rPr lang="cs-CZ" sz="1800" dirty="0" err="1"/>
              <a:t>supixelů</a:t>
            </a:r>
            <a:r>
              <a:rPr lang="cs-CZ" sz="1800" dirty="0"/>
              <a:t> tak, aby tři štíhlé </a:t>
            </a:r>
            <a:r>
              <a:rPr lang="cs-CZ" sz="1800" dirty="0" err="1"/>
              <a:t>subpixely</a:t>
            </a:r>
            <a:r>
              <a:rPr lang="cs-CZ" sz="1800" dirty="0"/>
              <a:t> vedle sebe tvořily jeden čtvercový pixel je u plazmových displejů velmi komplikovaná</a:t>
            </a:r>
          </a:p>
          <a:p>
            <a:r>
              <a:rPr lang="cs-CZ" sz="1800" dirty="0"/>
              <a:t>Vyrobit „štíhlý“ </a:t>
            </a:r>
            <a:r>
              <a:rPr lang="cs-CZ" sz="1800" dirty="0" err="1"/>
              <a:t>subpixel</a:t>
            </a:r>
            <a:r>
              <a:rPr lang="cs-CZ" sz="1800" dirty="0"/>
              <a:t> je na plazmovém displeji složité a drahé</a:t>
            </a:r>
          </a:p>
          <a:p>
            <a:r>
              <a:rPr lang="cs-CZ" sz="1800" dirty="0"/>
              <a:t>Levnější plazmové displeje běžně používaly anamorfní pixely</a:t>
            </a:r>
          </a:p>
          <a:p>
            <a:r>
              <a:rPr lang="cs-CZ" sz="1800" b="1" dirty="0"/>
              <a:t>Anamorfní pixely nejsou čtvercové</a:t>
            </a:r>
          </a:p>
          <a:p>
            <a:r>
              <a:rPr lang="cs-CZ" sz="1800" dirty="0"/>
              <a:t>Plazmový displej s poměrem stran 16:9 měl běžně rozlišení 1440x1080 a pixely byly širší, než jejich výška</a:t>
            </a:r>
          </a:p>
          <a:p>
            <a:r>
              <a:rPr lang="cs-CZ" sz="1800" dirty="0"/>
              <a:t>Vstupující signál s rozlišením 1920x1080 se tedy musel přepočítat na menší počet širších pixelů na řádku</a:t>
            </a: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C644A90E-91C2-43D0-BBAA-7C652912DC0D}"/>
              </a:ext>
            </a:extLst>
          </p:cNvPr>
          <p:cNvSpPr/>
          <p:nvPr/>
        </p:nvSpPr>
        <p:spPr>
          <a:xfrm>
            <a:off x="1781455" y="5229200"/>
            <a:ext cx="288032" cy="7200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22B45AAC-A3DE-475C-A0C3-8A7161645D25}"/>
              </a:ext>
            </a:extLst>
          </p:cNvPr>
          <p:cNvSpPr/>
          <p:nvPr/>
        </p:nvSpPr>
        <p:spPr>
          <a:xfrm>
            <a:off x="2051720" y="5229200"/>
            <a:ext cx="288032" cy="720080"/>
          </a:xfrm>
          <a:prstGeom prst="rect">
            <a:avLst/>
          </a:prstGeom>
          <a:solidFill>
            <a:srgbClr val="00F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2ACF4BCD-2EF3-46A2-9ED0-A17A59EF5980}"/>
              </a:ext>
            </a:extLst>
          </p:cNvPr>
          <p:cNvSpPr/>
          <p:nvPr/>
        </p:nvSpPr>
        <p:spPr>
          <a:xfrm>
            <a:off x="2339752" y="5229200"/>
            <a:ext cx="288032" cy="720080"/>
          </a:xfrm>
          <a:prstGeom prst="rect">
            <a:avLst/>
          </a:prstGeom>
          <a:solidFill>
            <a:srgbClr val="311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35EA19EA-ABEA-4CB8-8152-BDCA2AD07BB5}"/>
              </a:ext>
            </a:extLst>
          </p:cNvPr>
          <p:cNvSpPr txBox="1"/>
          <p:nvPr/>
        </p:nvSpPr>
        <p:spPr>
          <a:xfrm>
            <a:off x="1331640" y="603353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Čtvercový pixel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1E3F2442-8549-4E8C-9068-F8608709EC1E}"/>
              </a:ext>
            </a:extLst>
          </p:cNvPr>
          <p:cNvSpPr/>
          <p:nvPr/>
        </p:nvSpPr>
        <p:spPr>
          <a:xfrm>
            <a:off x="5122168" y="5261046"/>
            <a:ext cx="385936" cy="7200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52A36033-7F7B-4D32-86BC-95B38F96CB0C}"/>
              </a:ext>
            </a:extLst>
          </p:cNvPr>
          <p:cNvSpPr txBox="1"/>
          <p:nvPr/>
        </p:nvSpPr>
        <p:spPr>
          <a:xfrm>
            <a:off x="4860032" y="6018165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/>
              <a:t>Anamorfní pixel </a:t>
            </a:r>
            <a:r>
              <a:rPr lang="cs-CZ" dirty="0"/>
              <a:t>– nemá stejnou výšku a šířku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B3949AEF-BDA4-4984-B09D-BC0170086545}"/>
              </a:ext>
            </a:extLst>
          </p:cNvPr>
          <p:cNvSpPr/>
          <p:nvPr/>
        </p:nvSpPr>
        <p:spPr>
          <a:xfrm>
            <a:off x="5508104" y="5267033"/>
            <a:ext cx="385936" cy="720080"/>
          </a:xfrm>
          <a:prstGeom prst="rect">
            <a:avLst/>
          </a:prstGeom>
          <a:solidFill>
            <a:srgbClr val="00F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1F00E95D-C14D-4229-B4F7-87F4EC8A8E36}"/>
              </a:ext>
            </a:extLst>
          </p:cNvPr>
          <p:cNvSpPr/>
          <p:nvPr/>
        </p:nvSpPr>
        <p:spPr>
          <a:xfrm>
            <a:off x="5894040" y="5261046"/>
            <a:ext cx="385936" cy="720080"/>
          </a:xfrm>
          <a:prstGeom prst="rect">
            <a:avLst/>
          </a:prstGeom>
          <a:solidFill>
            <a:srgbClr val="311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42874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D0C0BF31-5B69-423D-8250-F7D28733BA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Gamma 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8B5549C3-175E-4F38-A59D-76248091D3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28800"/>
            <a:ext cx="8229600" cy="4411662"/>
          </a:xfrm>
        </p:spPr>
        <p:txBody>
          <a:bodyPr/>
          <a:lstStyle/>
          <a:p>
            <a:pPr eaLnBrk="1" hangingPunct="1"/>
            <a:r>
              <a:rPr lang="cs-CZ" altLang="cs-CZ" sz="1600" dirty="0"/>
              <a:t>Kvůli logaritmickému (poměrovému) vnímání intenzity světla lidským okem, by nebylo vhodné, kdyby číselná reprezentace hodnot jasu v počítači </a:t>
            </a:r>
            <a:r>
              <a:rPr lang="cs-CZ" altLang="cs-CZ" sz="1600" b="1" dirty="0"/>
              <a:t>byla lineární</a:t>
            </a:r>
            <a:endParaRPr lang="en-US" altLang="cs-CZ" sz="1600" b="1" dirty="0"/>
          </a:p>
          <a:p>
            <a:pPr eaLnBrk="1" hangingPunct="1"/>
            <a:r>
              <a:rPr lang="en-US" altLang="cs-CZ" sz="1600" dirty="0"/>
              <a:t>Proto </a:t>
            </a:r>
            <a:r>
              <a:rPr lang="en-US" altLang="cs-CZ" sz="1600" dirty="0" err="1"/>
              <a:t>byl</a:t>
            </a:r>
            <a:r>
              <a:rPr lang="cs-CZ" altLang="cs-CZ" sz="1600" dirty="0"/>
              <a:t>a zavedena tzv. </a:t>
            </a:r>
            <a:r>
              <a:rPr lang="cs-CZ" altLang="cs-CZ" sz="1600" b="1" dirty="0" err="1"/>
              <a:t>Gamma</a:t>
            </a:r>
            <a:r>
              <a:rPr lang="cs-CZ" altLang="cs-CZ" sz="1600" b="1" dirty="0"/>
              <a:t> vyzařovací křivka</a:t>
            </a:r>
          </a:p>
          <a:p>
            <a:pPr eaLnBrk="1" hangingPunct="1"/>
            <a:r>
              <a:rPr lang="cs-CZ" altLang="cs-CZ" sz="1600" dirty="0"/>
              <a:t>V praxi to znamená, že hodnota </a:t>
            </a:r>
            <a:r>
              <a:rPr lang="cs-CZ" altLang="cs-CZ" sz="1600" b="1" dirty="0"/>
              <a:t>0</a:t>
            </a:r>
            <a:r>
              <a:rPr lang="cs-CZ" altLang="cs-CZ" sz="1600" dirty="0"/>
              <a:t> znamená nulovou intenzitu (tma)</a:t>
            </a:r>
          </a:p>
          <a:p>
            <a:pPr eaLnBrk="1" hangingPunct="1"/>
            <a:r>
              <a:rPr lang="cs-CZ" altLang="cs-CZ" sz="1600" dirty="0"/>
              <a:t>Hodnota </a:t>
            </a:r>
            <a:r>
              <a:rPr lang="cs-CZ" altLang="cs-CZ" sz="1600" b="1" dirty="0"/>
              <a:t>255</a:t>
            </a:r>
            <a:r>
              <a:rPr lang="cs-CZ" altLang="cs-CZ" sz="1600" dirty="0"/>
              <a:t> znamená maximální zobrazitelnou intenzitu pixelu</a:t>
            </a:r>
          </a:p>
          <a:p>
            <a:pPr eaLnBrk="1" hangingPunct="1"/>
            <a:r>
              <a:rPr lang="cs-CZ" altLang="cs-CZ" sz="1600" dirty="0"/>
              <a:t>Hodnota </a:t>
            </a:r>
            <a:r>
              <a:rPr lang="cs-CZ" altLang="cs-CZ" sz="1600" b="1" dirty="0"/>
              <a:t>128</a:t>
            </a:r>
            <a:r>
              <a:rPr lang="cs-CZ" altLang="cs-CZ" sz="1600" dirty="0"/>
              <a:t> ale </a:t>
            </a:r>
            <a:r>
              <a:rPr lang="cs-CZ" altLang="cs-CZ" sz="1600" b="1" dirty="0"/>
              <a:t>ne</a:t>
            </a:r>
            <a:r>
              <a:rPr lang="cs-CZ" altLang="cs-CZ" sz="1600" dirty="0"/>
              <a:t>znamená intenzitu </a:t>
            </a:r>
            <a:r>
              <a:rPr lang="cs-CZ" altLang="cs-CZ" sz="1600" b="1" dirty="0"/>
              <a:t>50</a:t>
            </a:r>
            <a:r>
              <a:rPr lang="en-US" altLang="cs-CZ" sz="1600" b="1" dirty="0"/>
              <a:t>%</a:t>
            </a:r>
            <a:endParaRPr lang="cs-CZ" altLang="cs-CZ" sz="1600" b="1" dirty="0"/>
          </a:p>
          <a:p>
            <a:pPr eaLnBrk="1" hangingPunct="1"/>
            <a:r>
              <a:rPr lang="cs-CZ" altLang="cs-CZ" sz="1600" dirty="0"/>
              <a:t>Intenzita 50</a:t>
            </a:r>
            <a:r>
              <a:rPr lang="en-US" altLang="cs-CZ" sz="1600" dirty="0"/>
              <a:t>% je </a:t>
            </a:r>
            <a:r>
              <a:rPr lang="en-US" altLang="cs-CZ" sz="1600" dirty="0" err="1"/>
              <a:t>reprezentov</a:t>
            </a:r>
            <a:r>
              <a:rPr lang="cs-CZ" altLang="cs-CZ" sz="1600" dirty="0" err="1"/>
              <a:t>ána</a:t>
            </a:r>
            <a:r>
              <a:rPr lang="cs-CZ" altLang="cs-CZ" sz="1600" dirty="0"/>
              <a:t> hodnotou 186</a:t>
            </a:r>
          </a:p>
          <a:p>
            <a:pPr eaLnBrk="1" hangingPunct="1"/>
            <a:r>
              <a:rPr lang="cs-CZ" altLang="cs-CZ" sz="1600" dirty="0"/>
              <a:t>Přiřazení číselných hodnot intenzitám je </a:t>
            </a:r>
            <a:r>
              <a:rPr lang="cs-CZ" altLang="cs-CZ" sz="1600" b="1" dirty="0"/>
              <a:t>nelineární</a:t>
            </a:r>
          </a:p>
          <a:p>
            <a:pPr eaLnBrk="1" hangingPunct="1"/>
            <a:r>
              <a:rPr lang="cs-CZ" altLang="cs-CZ" sz="1600" dirty="0"/>
              <a:t>Nižší intenzity jsou vyjádřeny </a:t>
            </a:r>
            <a:r>
              <a:rPr lang="cs-CZ" altLang="cs-CZ" sz="1600" b="1" dirty="0"/>
              <a:t>přesněji</a:t>
            </a:r>
            <a:r>
              <a:rPr lang="cs-CZ" altLang="cs-CZ" sz="1600" dirty="0"/>
              <a:t> – s jemným krokem</a:t>
            </a:r>
          </a:p>
          <a:p>
            <a:pPr eaLnBrk="1" hangingPunct="1"/>
            <a:r>
              <a:rPr lang="cs-CZ" altLang="cs-CZ" sz="1600" dirty="0"/>
              <a:t>S rostoucí intenzitou roste i krok (a klesá přesnost) – vyšší jas je popsán méně přesně (když něco hodně svítí, musí dojít k velké změně jasu, abychom si všimli, že došlo k nějaké změně – pokud se výkon 1000 W reflektoru zvýší o 1 W, nelze to rozeznat, ale pokud se o 1W zvýší výkon 5W žárovky, je to poznat)</a:t>
            </a:r>
          </a:p>
          <a:p>
            <a:pPr eaLnBrk="1" hangingPunct="1"/>
            <a:r>
              <a:rPr lang="cs-CZ" altLang="cs-CZ" sz="1600" dirty="0"/>
              <a:t>Vstup (fotoaparát, skener, kamera) je nelineární úmyslně, aby kompenzoval lidské vnímání a "zachraňoval" tmavé odstíny </a:t>
            </a:r>
          </a:p>
          <a:p>
            <a:pPr eaLnBrk="1" hangingPunct="1"/>
            <a:r>
              <a:rPr lang="cs-CZ" altLang="cs-CZ" sz="1600" dirty="0" err="1"/>
              <a:t>Gamma</a:t>
            </a:r>
            <a:r>
              <a:rPr lang="cs-CZ" altLang="cs-CZ" sz="1600" dirty="0"/>
              <a:t> korekce tedy snižuje rozdíly jasu mezi tmavými úrovněmi a zvyšuje rozdíly jasu mezi světlými úrovněmi </a:t>
            </a:r>
          </a:p>
          <a:p>
            <a:pPr eaLnBrk="1" hangingPunct="1"/>
            <a:r>
              <a:rPr lang="cs-CZ" altLang="cs-CZ" sz="1600" dirty="0" err="1">
                <a:solidFill>
                  <a:srgbClr val="FF0000"/>
                </a:solidFill>
              </a:rPr>
              <a:t>Gamma</a:t>
            </a:r>
            <a:r>
              <a:rPr lang="cs-CZ" altLang="cs-CZ" sz="1600" dirty="0">
                <a:solidFill>
                  <a:srgbClr val="FF0000"/>
                </a:solidFill>
              </a:rPr>
              <a:t> funkce popisuje souvislost mezi datovou úrovní bodu a jeho vyzařovaným jasem 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3453E28A-ECDF-416C-8C96-E8639D908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Plasmové displeje</a:t>
            </a:r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04CCB102-BC4F-46BC-BC3A-90E802F8C2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7476" y="1430702"/>
            <a:ext cx="8229600" cy="4878089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cs-CZ" altLang="cs-CZ" sz="1400" dirty="0"/>
              <a:t>Hlavní výhodou plasmového displeje je </a:t>
            </a:r>
          </a:p>
          <a:p>
            <a:pPr lvl="1" eaLnBrk="1" hangingPunct="1">
              <a:spcBef>
                <a:spcPts val="0"/>
              </a:spcBef>
            </a:pPr>
            <a:r>
              <a:rPr lang="cs-CZ" altLang="cs-CZ" sz="1400" dirty="0"/>
              <a:t>dokonalé barevné podání (běžně 48-bitová barevná hloubka)</a:t>
            </a:r>
          </a:p>
          <a:p>
            <a:pPr lvl="1" eaLnBrk="1" hangingPunct="1">
              <a:spcBef>
                <a:spcPts val="0"/>
              </a:spcBef>
            </a:pPr>
            <a:r>
              <a:rPr lang="cs-CZ" altLang="cs-CZ" sz="1400" dirty="0"/>
              <a:t>vysoký kontrast </a:t>
            </a:r>
          </a:p>
          <a:p>
            <a:pPr lvl="1" eaLnBrk="1" hangingPunct="1">
              <a:spcBef>
                <a:spcPts val="0"/>
              </a:spcBef>
            </a:pPr>
            <a:r>
              <a:rPr lang="cs-CZ" altLang="cs-CZ" sz="1400" dirty="0"/>
              <a:t>Černá by měla být dokonale černá (při denním světle to ale moc nefunguje)</a:t>
            </a:r>
          </a:p>
          <a:p>
            <a:pPr lvl="1" eaLnBrk="1" hangingPunct="1">
              <a:spcBef>
                <a:spcPts val="0"/>
              </a:spcBef>
            </a:pPr>
            <a:r>
              <a:rPr lang="cs-CZ" altLang="cs-CZ" sz="1400" dirty="0"/>
              <a:t>Praktický nulová doba odezvy</a:t>
            </a:r>
          </a:p>
          <a:p>
            <a:pPr lvl="1" eaLnBrk="1" hangingPunct="1">
              <a:spcBef>
                <a:spcPts val="0"/>
              </a:spcBef>
            </a:pPr>
            <a:r>
              <a:rPr lang="cs-CZ" altLang="cs-CZ" sz="1400" dirty="0"/>
              <a:t>neomezený pozorovací úhel</a:t>
            </a:r>
          </a:p>
          <a:p>
            <a:pPr lvl="1" eaLnBrk="1" hangingPunct="1">
              <a:spcBef>
                <a:spcPts val="0"/>
              </a:spcBef>
            </a:pPr>
            <a:r>
              <a:rPr lang="cs-CZ" altLang="cs-CZ" sz="1400" dirty="0"/>
              <a:t>špičkový jas až 1000cd</a:t>
            </a:r>
            <a:r>
              <a:rPr lang="en-US" altLang="cs-CZ" sz="1400" dirty="0"/>
              <a:t>/m</a:t>
            </a:r>
            <a:r>
              <a:rPr lang="en-US" altLang="cs-CZ" sz="1400" baseline="30000" dirty="0"/>
              <a:t>2</a:t>
            </a:r>
            <a:endParaRPr lang="cs-CZ" altLang="cs-CZ" sz="1400" baseline="30000" dirty="0"/>
          </a:p>
          <a:p>
            <a:pPr marL="344487" lvl="1" indent="0" eaLnBrk="1" hangingPunct="1">
              <a:spcBef>
                <a:spcPts val="0"/>
              </a:spcBef>
              <a:buNone/>
            </a:pPr>
            <a:endParaRPr lang="cs-CZ" altLang="cs-CZ" sz="1400" baseline="30000" dirty="0"/>
          </a:p>
          <a:p>
            <a:pPr eaLnBrk="1" hangingPunct="1">
              <a:spcBef>
                <a:spcPts val="0"/>
              </a:spcBef>
            </a:pPr>
            <a:endParaRPr lang="cs-CZ" altLang="cs-CZ" sz="1400" dirty="0"/>
          </a:p>
          <a:p>
            <a:pPr eaLnBrk="1" hangingPunct="1">
              <a:spcBef>
                <a:spcPts val="0"/>
              </a:spcBef>
            </a:pPr>
            <a:r>
              <a:rPr lang="cs-CZ" altLang="cs-CZ" sz="1400" dirty="0"/>
              <a:t>Hlavní nevýhodou je </a:t>
            </a:r>
          </a:p>
          <a:p>
            <a:pPr lvl="1" eaLnBrk="1" hangingPunct="1">
              <a:spcBef>
                <a:spcPts val="0"/>
              </a:spcBef>
            </a:pPr>
            <a:r>
              <a:rPr lang="cs-CZ" altLang="cs-CZ" sz="1400" dirty="0"/>
              <a:t>Vysoká energetická spotřeba (proměnná, závisející na celkovém jasu obrazu) </a:t>
            </a:r>
          </a:p>
          <a:p>
            <a:pPr lvl="1" eaLnBrk="1" hangingPunct="1">
              <a:spcBef>
                <a:spcPts val="0"/>
              </a:spcBef>
            </a:pPr>
            <a:r>
              <a:rPr lang="cs-CZ" altLang="cs-CZ" sz="1400" dirty="0"/>
              <a:t>Blikání obrazu (ale vysokou nepostřehnutelnou frekvencí) </a:t>
            </a:r>
          </a:p>
          <a:p>
            <a:pPr lvl="1" eaLnBrk="1" hangingPunct="1">
              <a:spcBef>
                <a:spcPts val="0"/>
              </a:spcBef>
            </a:pPr>
            <a:r>
              <a:rPr lang="cs-CZ" altLang="cs-CZ" sz="1400" dirty="0"/>
              <a:t>Vysoká hmotnost </a:t>
            </a:r>
          </a:p>
          <a:p>
            <a:pPr lvl="1" eaLnBrk="1" hangingPunct="1">
              <a:spcBef>
                <a:spcPts val="0"/>
              </a:spcBef>
            </a:pPr>
            <a:r>
              <a:rPr lang="cs-CZ" altLang="cs-CZ" sz="1400" dirty="0"/>
              <a:t>nízké rozlišení malých displejů</a:t>
            </a:r>
          </a:p>
          <a:p>
            <a:pPr lvl="1" eaLnBrk="1" hangingPunct="1">
              <a:spcBef>
                <a:spcPts val="0"/>
              </a:spcBef>
            </a:pPr>
            <a:r>
              <a:rPr lang="cs-CZ" altLang="cs-CZ" sz="1400" dirty="0"/>
              <a:t>Velké rozměry pixelů</a:t>
            </a:r>
          </a:p>
          <a:p>
            <a:pPr lvl="1" eaLnBrk="1" hangingPunct="1">
              <a:spcBef>
                <a:spcPts val="0"/>
              </a:spcBef>
            </a:pPr>
            <a:r>
              <a:rPr lang="cs-CZ" altLang="cs-CZ" sz="1400" dirty="0"/>
              <a:t>Nevhodné pro sledování zblízka</a:t>
            </a:r>
          </a:p>
          <a:p>
            <a:pPr lvl="1" eaLnBrk="1" hangingPunct="1">
              <a:spcBef>
                <a:spcPts val="0"/>
              </a:spcBef>
            </a:pPr>
            <a:r>
              <a:rPr lang="cs-CZ" altLang="cs-CZ" sz="1400" dirty="0"/>
              <a:t>Vysoká cena</a:t>
            </a:r>
          </a:p>
          <a:p>
            <a:pPr lvl="1" eaLnBrk="1" hangingPunct="1">
              <a:spcBef>
                <a:spcPts val="0"/>
              </a:spcBef>
            </a:pPr>
            <a:r>
              <a:rPr lang="cs-CZ" altLang="cs-CZ" sz="1400" dirty="0"/>
              <a:t>Vypálení statického obrazu</a:t>
            </a:r>
          </a:p>
          <a:p>
            <a:pPr lvl="1" eaLnBrk="1" hangingPunct="1">
              <a:spcBef>
                <a:spcPts val="0"/>
              </a:spcBef>
            </a:pPr>
            <a:r>
              <a:rPr lang="cs-CZ" altLang="cs-CZ" sz="1400" dirty="0"/>
              <a:t>Složitost</a:t>
            </a:r>
          </a:p>
          <a:p>
            <a:pPr lvl="1" eaLnBrk="1" hangingPunct="1">
              <a:spcBef>
                <a:spcPts val="0"/>
              </a:spcBef>
            </a:pPr>
            <a:r>
              <a:rPr lang="cs-CZ" altLang="cs-CZ" sz="1400" dirty="0"/>
              <a:t>Anamorfní pixely</a:t>
            </a:r>
          </a:p>
          <a:p>
            <a:pPr lvl="1" eaLnBrk="1" hangingPunct="1">
              <a:spcBef>
                <a:spcPts val="0"/>
              </a:spcBef>
            </a:pPr>
            <a:r>
              <a:rPr lang="cs-CZ" altLang="cs-CZ" sz="1400" dirty="0"/>
              <a:t>Odráží více světla, obrazovka se leskne</a:t>
            </a:r>
          </a:p>
          <a:p>
            <a:pPr lvl="1" eaLnBrk="1" hangingPunct="1">
              <a:spcBef>
                <a:spcPts val="0"/>
              </a:spcBef>
            </a:pPr>
            <a:endParaRPr lang="cs-CZ" altLang="cs-CZ" sz="1400" dirty="0"/>
          </a:p>
          <a:p>
            <a:pPr lvl="1" eaLnBrk="1" hangingPunct="1">
              <a:spcBef>
                <a:spcPts val="0"/>
              </a:spcBef>
            </a:pPr>
            <a:r>
              <a:rPr lang="cs-CZ" altLang="cs-CZ" sz="1400" dirty="0"/>
              <a:t>V současné době se plazmové displeje již </a:t>
            </a:r>
            <a:r>
              <a:rPr lang="cs-CZ" altLang="cs-CZ" sz="1400" b="1" dirty="0"/>
              <a:t>nevyrábějí</a:t>
            </a:r>
          </a:p>
          <a:p>
            <a:pPr lvl="1" eaLnBrk="1" hangingPunct="1"/>
            <a:endParaRPr lang="cs-CZ" altLang="cs-CZ" sz="1200"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2B90BB90-A632-4A48-8114-9623654B46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OLED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97F8DEE0-2E09-45BF-BF90-4FC66B50D4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700" b="1" dirty="0"/>
              <a:t>OLED</a:t>
            </a:r>
            <a:r>
              <a:rPr lang="cs-CZ" altLang="cs-CZ" sz="1700" dirty="0"/>
              <a:t> = </a:t>
            </a:r>
            <a:r>
              <a:rPr lang="cs-CZ" altLang="cs-CZ" sz="1700" dirty="0" err="1"/>
              <a:t>Organic</a:t>
            </a:r>
            <a:r>
              <a:rPr lang="cs-CZ" altLang="cs-CZ" sz="1700" dirty="0"/>
              <a:t> </a:t>
            </a:r>
            <a:r>
              <a:rPr lang="cs-CZ" altLang="cs-CZ" sz="1700" dirty="0" err="1"/>
              <a:t>light-emitting</a:t>
            </a:r>
            <a:r>
              <a:rPr lang="cs-CZ" altLang="cs-CZ" sz="1700" dirty="0"/>
              <a:t> </a:t>
            </a:r>
            <a:r>
              <a:rPr lang="cs-CZ" altLang="cs-CZ" sz="1700" dirty="0" err="1"/>
              <a:t>diode</a:t>
            </a:r>
            <a:endParaRPr lang="cs-CZ" altLang="cs-CZ" sz="1700" dirty="0"/>
          </a:p>
          <a:p>
            <a:pPr eaLnBrk="1" hangingPunct="1"/>
            <a:r>
              <a:rPr lang="cs-CZ" altLang="cs-CZ" sz="1700" dirty="0"/>
              <a:t>Technologii vyvinula firma </a:t>
            </a:r>
            <a:r>
              <a:rPr lang="cs-CZ" altLang="cs-CZ" sz="1700" dirty="0" err="1"/>
              <a:t>Eastman</a:t>
            </a:r>
            <a:r>
              <a:rPr lang="cs-CZ" altLang="cs-CZ" sz="1700" dirty="0"/>
              <a:t> Kodak již v roce 1987</a:t>
            </a:r>
          </a:p>
          <a:p>
            <a:pPr eaLnBrk="1" hangingPunct="1"/>
            <a:r>
              <a:rPr lang="cs-CZ" altLang="cs-CZ" sz="1700" dirty="0"/>
              <a:t>Mluví se o ní jako technologii budoucnosti, která nebude mít konkurenci</a:t>
            </a:r>
          </a:p>
          <a:p>
            <a:pPr eaLnBrk="1" hangingPunct="1"/>
            <a:r>
              <a:rPr lang="cs-CZ" altLang="cs-CZ" sz="1700" dirty="0"/>
              <a:t>Dioda je vyrobena z organického materiálu, díky tomu lze vyrobit </a:t>
            </a:r>
            <a:r>
              <a:rPr lang="cs-CZ" altLang="cs-CZ" sz="1700" dirty="0" err="1"/>
              <a:t>výjíměčně</a:t>
            </a:r>
            <a:r>
              <a:rPr lang="cs-CZ" altLang="cs-CZ" sz="1700" dirty="0"/>
              <a:t> malé diody a uspořádat je do rastru</a:t>
            </a:r>
          </a:p>
          <a:p>
            <a:pPr eaLnBrk="1" hangingPunct="1"/>
            <a:r>
              <a:rPr lang="cs-CZ" altLang="cs-CZ" sz="1700" dirty="0"/>
              <a:t>Organický materiál, který emituje světlo určité barvy, pokud se na něj přivede stejnosměrné napětí</a:t>
            </a:r>
          </a:p>
          <a:p>
            <a:pPr eaLnBrk="1" hangingPunct="1"/>
            <a:r>
              <a:rPr lang="cs-CZ" altLang="cs-CZ" sz="1700" dirty="0"/>
              <a:t>Na katodu a anodu se přivede napětí od 2-10V a </a:t>
            </a:r>
            <a:r>
              <a:rPr lang="cs-CZ" altLang="cs-CZ" sz="1700" dirty="0" err="1"/>
              <a:t>subpixel</a:t>
            </a:r>
            <a:r>
              <a:rPr lang="cs-CZ" altLang="cs-CZ" sz="1700" dirty="0"/>
              <a:t> začne svítit </a:t>
            </a:r>
          </a:p>
          <a:p>
            <a:pPr eaLnBrk="1" hangingPunct="1"/>
            <a:r>
              <a:rPr lang="cs-CZ" altLang="cs-CZ" sz="1700" dirty="0"/>
              <a:t>Celá technologie je vlastně mnohem jednodušší než LCD a plasma</a:t>
            </a:r>
          </a:p>
          <a:p>
            <a:pPr eaLnBrk="1" hangingPunct="1"/>
            <a:r>
              <a:rPr lang="cs-CZ" altLang="cs-CZ" sz="1700" dirty="0"/>
              <a:t>Displej nemá žádné podsvícení – každý obrazový bod je samostatným zdrojem světla červené, modré nebo zelené barvy</a:t>
            </a:r>
          </a:p>
          <a:p>
            <a:pPr eaLnBrk="1" hangingPunct="1"/>
            <a:r>
              <a:rPr lang="cs-CZ" altLang="cs-CZ" sz="1700" dirty="0"/>
              <a:t>Černá je dokonale černá – bod prostě nesvítí. Naproti tomu u LCD i černé body svítí - v případě, kdy je </a:t>
            </a:r>
            <a:r>
              <a:rPr lang="cs-CZ" altLang="cs-CZ" sz="1700" dirty="0" err="1"/>
              <a:t>subpixel</a:t>
            </a:r>
            <a:r>
              <a:rPr lang="cs-CZ" altLang="cs-CZ" sz="1700" dirty="0"/>
              <a:t> (krystal) zcela zavřen, nějaké světlo se skrz něj stále dostane </a:t>
            </a:r>
          </a:p>
          <a:p>
            <a:pPr eaLnBrk="1" hangingPunct="1"/>
            <a:r>
              <a:rPr lang="cs-CZ" altLang="cs-CZ" sz="1700" dirty="0"/>
              <a:t>Diody reagují okamžitě – doba odezvy se u těchto displejů ani neudává</a:t>
            </a:r>
          </a:p>
          <a:p>
            <a:pPr marL="0" indent="0" eaLnBrk="1" hangingPunct="1">
              <a:buNone/>
            </a:pPr>
            <a:endParaRPr lang="cs-CZ" altLang="cs-CZ" sz="1700"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ABE0A577-11F3-43E5-BC84-B87852E2DF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OLED</a:t>
            </a:r>
          </a:p>
        </p:txBody>
      </p:sp>
      <p:pic>
        <p:nvPicPr>
          <p:cNvPr id="101379" name="Picture 3">
            <a:extLst>
              <a:ext uri="{FF2B5EF4-FFF2-40B4-BE49-F238E27FC236}">
                <a16:creationId xmlns:a16="http://schemas.microsoft.com/office/drawing/2014/main" id="{850845D6-575E-48F7-8E4A-1C4A2E945764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719263"/>
            <a:ext cx="6707188" cy="4943475"/>
          </a:xfr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A821AD89-89AC-4B83-BD31-D7B5202868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OLED – další vlastnosti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0A77C6B2-6FDB-49BA-AD9B-2C48E6BA5E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700" dirty="0"/>
              <a:t>Mohou vznikat </a:t>
            </a:r>
            <a:r>
              <a:rPr lang="cs-CZ" altLang="cs-CZ" sz="1700" b="1" dirty="0"/>
              <a:t>vadné body </a:t>
            </a:r>
            <a:r>
              <a:rPr lang="cs-CZ" altLang="cs-CZ" sz="1700" dirty="0"/>
              <a:t>- pokud na </a:t>
            </a:r>
            <a:r>
              <a:rPr lang="cs-CZ" altLang="cs-CZ" sz="1700" dirty="0" err="1"/>
              <a:t>subpixel</a:t>
            </a:r>
            <a:r>
              <a:rPr lang="cs-CZ" altLang="cs-CZ" sz="1700" dirty="0"/>
              <a:t> (organický materiál) nepřivedeme napětí, nesvítí – vadné pixely jsou černé</a:t>
            </a:r>
          </a:p>
          <a:p>
            <a:pPr eaLnBrk="1" hangingPunct="1"/>
            <a:r>
              <a:rPr lang="cs-CZ" altLang="cs-CZ" sz="1700" dirty="0"/>
              <a:t>Pozorovací úhly jsou dokonalé</a:t>
            </a:r>
          </a:p>
          <a:p>
            <a:pPr eaLnBrk="1" hangingPunct="1"/>
            <a:r>
              <a:rPr lang="cs-CZ" altLang="cs-CZ" sz="1700" dirty="0"/>
              <a:t>OLED  mohou mít extrémní svítivost – dají se použít jako osvětlení nebo reklamní panely</a:t>
            </a:r>
          </a:p>
          <a:p>
            <a:pPr eaLnBrk="1" hangingPunct="1"/>
            <a:r>
              <a:rPr lang="cs-CZ" altLang="cs-CZ" sz="1700" dirty="0"/>
              <a:t>Teoretická hranice svítivosti jednoho </a:t>
            </a:r>
            <a:r>
              <a:rPr lang="cs-CZ" altLang="cs-CZ" sz="1700" dirty="0" err="1"/>
              <a:t>subpixelu</a:t>
            </a:r>
            <a:r>
              <a:rPr lang="cs-CZ" altLang="cs-CZ" sz="1700" dirty="0"/>
              <a:t> je cca 100 000 cd/m</a:t>
            </a:r>
            <a:r>
              <a:rPr lang="cs-CZ" altLang="cs-CZ" sz="1700" baseline="30000" dirty="0"/>
              <a:t>2</a:t>
            </a:r>
            <a:r>
              <a:rPr lang="cs-CZ" altLang="cs-CZ" sz="1700" dirty="0"/>
              <a:t>, ale to je natolik velká hodnota, že ji u monitorů nevyužijeme a navíc bychom měli velký problém se zahříváním</a:t>
            </a:r>
          </a:p>
          <a:p>
            <a:pPr eaLnBrk="1" hangingPunct="1"/>
            <a:r>
              <a:rPr lang="cs-CZ" altLang="cs-CZ" sz="1700" dirty="0"/>
              <a:t>V displejích této extrémní svítivosti nevyužíváme, protože by se displej zahříval a zahřátá místa by pak zobrazovala trochu jinak než chladná místa</a:t>
            </a:r>
          </a:p>
          <a:p>
            <a:pPr eaLnBrk="1" hangingPunct="1"/>
            <a:r>
              <a:rPr lang="cs-CZ" altLang="cs-CZ" sz="1700" dirty="0"/>
              <a:t>Pixely resp. </a:t>
            </a:r>
            <a:r>
              <a:rPr lang="cs-CZ" altLang="cs-CZ" sz="1700" dirty="0" err="1"/>
              <a:t>subpixely</a:t>
            </a:r>
            <a:r>
              <a:rPr lang="cs-CZ" altLang="cs-CZ" sz="1700" dirty="0"/>
              <a:t> nezabírají celý povrch obrazovky, ale mají mezi sebou mezery (jak pixely tak </a:t>
            </a:r>
            <a:r>
              <a:rPr lang="cs-CZ" altLang="cs-CZ" sz="1700" dirty="0" err="1"/>
              <a:t>subpixely</a:t>
            </a:r>
            <a:r>
              <a:rPr lang="cs-CZ" altLang="cs-CZ" sz="1700" dirty="0"/>
              <a:t>). To znamená, že hodnota jasu celého displeje v cd/m</a:t>
            </a:r>
            <a:r>
              <a:rPr lang="cs-CZ" altLang="cs-CZ" sz="1700" baseline="30000" dirty="0"/>
              <a:t>2 </a:t>
            </a:r>
            <a:r>
              <a:rPr lang="cs-CZ" altLang="cs-CZ" sz="1700" dirty="0"/>
              <a:t>se výrazně sníží. </a:t>
            </a:r>
          </a:p>
          <a:p>
            <a:pPr eaLnBrk="1" hangingPunct="1"/>
            <a:endParaRPr lang="cs-CZ" altLang="cs-CZ" sz="1700" dirty="0"/>
          </a:p>
          <a:p>
            <a:pPr eaLnBrk="1" hangingPunct="1"/>
            <a:r>
              <a:rPr lang="cs-CZ" altLang="cs-CZ" sz="1700" dirty="0"/>
              <a:t>Teoreticky lze zobrazit nekonečný počet barev! (jas každého </a:t>
            </a:r>
            <a:r>
              <a:rPr lang="cs-CZ" altLang="cs-CZ" sz="1700" dirty="0" err="1"/>
              <a:t>subpixelu</a:t>
            </a:r>
            <a:r>
              <a:rPr lang="cs-CZ" altLang="cs-CZ" sz="1700" dirty="0"/>
              <a:t> </a:t>
            </a:r>
            <a:r>
              <a:rPr lang="cs-CZ" altLang="cs-CZ" sz="1700" dirty="0" err="1"/>
              <a:t>jze</a:t>
            </a:r>
            <a:r>
              <a:rPr lang="cs-CZ" altLang="cs-CZ" sz="1700" dirty="0"/>
              <a:t> nastavovat zcela libovolně a plynule – záleží na přesnosti elektroniky a způsobu, jakým je intenzita bodu regulována)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801BAC90-5999-4752-B423-9676921B11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OLED – závislost jasu na napětí</a:t>
            </a:r>
          </a:p>
        </p:txBody>
      </p:sp>
      <p:pic>
        <p:nvPicPr>
          <p:cNvPr id="103427" name="Picture 4">
            <a:extLst>
              <a:ext uri="{FF2B5EF4-FFF2-40B4-BE49-F238E27FC236}">
                <a16:creationId xmlns:a16="http://schemas.microsoft.com/office/drawing/2014/main" id="{DF6E6FF5-0FA6-4485-8ABD-FD71696ABD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1484313"/>
            <a:ext cx="5256212" cy="5091112"/>
          </a:xfrm>
          <a:noFill/>
        </p:spPr>
      </p:pic>
      <p:sp>
        <p:nvSpPr>
          <p:cNvPr id="103428" name="Text Box 6">
            <a:extLst>
              <a:ext uri="{FF2B5EF4-FFF2-40B4-BE49-F238E27FC236}">
                <a16:creationId xmlns:a16="http://schemas.microsoft.com/office/drawing/2014/main" id="{48F7234E-6405-4603-8377-A26EF24BA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137" y="2321709"/>
            <a:ext cx="3267964" cy="34163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600" dirty="0"/>
              <a:t>Závislost jasu na napětí není lineární, navíc musí být napětí vyšší než prahové, aby OLED svítila.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600" dirty="0"/>
              <a:t>Pokud snížíte napětí z 3V na 1,5V jas neklesne na polovinu, ale úplně zhasne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cs-CZ" altLang="cs-CZ" sz="1600" dirty="0"/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600" dirty="0"/>
              <a:t>Řízení jasu tedy není vůbec jednoduché. Výrobci používají různé metody včetně pulzní šířkové modulace (jako u plazmy)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5D37217E-6A8C-4FB7-89C4-EE8274F5B5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OLED – další výhody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0B5499FF-7FB9-45CD-B4FA-F6182CDC8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2"/>
            <a:ext cx="8229600" cy="5016500"/>
          </a:xfrm>
        </p:spPr>
        <p:txBody>
          <a:bodyPr/>
          <a:lstStyle/>
          <a:p>
            <a:pPr eaLnBrk="1" hangingPunct="1"/>
            <a:r>
              <a:rPr lang="cs-CZ" altLang="cs-CZ" sz="1800" dirty="0"/>
              <a:t>OLED displeje jsou </a:t>
            </a:r>
            <a:r>
              <a:rPr lang="cs-CZ" altLang="cs-CZ" sz="1800" b="1" dirty="0"/>
              <a:t>velmi</a:t>
            </a:r>
            <a:r>
              <a:rPr lang="cs-CZ" altLang="cs-CZ" sz="1800" dirty="0"/>
              <a:t> </a:t>
            </a:r>
            <a:r>
              <a:rPr lang="cs-CZ" altLang="cs-CZ" sz="1800" b="1" dirty="0"/>
              <a:t>tenké</a:t>
            </a:r>
            <a:r>
              <a:rPr lang="cs-CZ" altLang="cs-CZ" sz="1800" dirty="0"/>
              <a:t> a mohou být </a:t>
            </a:r>
            <a:r>
              <a:rPr lang="cs-CZ" altLang="cs-CZ" sz="1800" b="1" dirty="0"/>
              <a:t>pružné, ohebné</a:t>
            </a:r>
          </a:p>
          <a:p>
            <a:pPr eaLnBrk="1" hangingPunct="1"/>
            <a:r>
              <a:rPr lang="cs-CZ" altLang="cs-CZ" sz="1800" dirty="0"/>
              <a:t>Displeje mohou být </a:t>
            </a:r>
            <a:r>
              <a:rPr lang="cs-CZ" altLang="cs-CZ" sz="1800" b="1" dirty="0"/>
              <a:t>průhledné</a:t>
            </a:r>
            <a:r>
              <a:rPr lang="cs-CZ" altLang="cs-CZ" sz="1800" dirty="0"/>
              <a:t> – lze je zabudovat do brýlí, výloh obchodů, čelních skel dopravních prostředků</a:t>
            </a:r>
          </a:p>
          <a:p>
            <a:pPr eaLnBrk="1" hangingPunct="1"/>
            <a:r>
              <a:rPr lang="cs-CZ" altLang="cs-CZ" sz="1800" b="1" dirty="0"/>
              <a:t>Elektrická spotřeba </a:t>
            </a:r>
            <a:r>
              <a:rPr lang="cs-CZ" altLang="cs-CZ" sz="1800" dirty="0"/>
              <a:t>je velmi nízká</a:t>
            </a:r>
          </a:p>
          <a:p>
            <a:pPr eaLnBrk="1" hangingPunct="1"/>
            <a:r>
              <a:rPr lang="cs-CZ" altLang="cs-CZ" sz="1800" dirty="0"/>
              <a:t>Okamžitá spotřeba energie závisí na jasu zobrazovaného snímku. Je-li snímek tmavý, jednotlivé body svítí málo a spotřebují málo energie</a:t>
            </a:r>
          </a:p>
          <a:p>
            <a:pPr eaLnBrk="1" hangingPunct="1"/>
            <a:r>
              <a:rPr lang="cs-CZ" altLang="cs-CZ" sz="1800" dirty="0"/>
              <a:t>Odpadají problémy s </a:t>
            </a:r>
            <a:r>
              <a:rPr lang="cs-CZ" altLang="cs-CZ" sz="1800" b="1" dirty="0"/>
              <a:t>nerovnoměrným podsvícením </a:t>
            </a:r>
            <a:r>
              <a:rPr lang="cs-CZ" altLang="cs-CZ" sz="1800" dirty="0"/>
              <a:t>známé u LCD – </a:t>
            </a:r>
            <a:r>
              <a:rPr lang="cs-CZ" altLang="cs-CZ" sz="1800" dirty="0" err="1"/>
              <a:t>clouding</a:t>
            </a:r>
            <a:r>
              <a:rPr lang="cs-CZ" altLang="cs-CZ" sz="1800" dirty="0"/>
              <a:t> neexistuje</a:t>
            </a:r>
          </a:p>
          <a:p>
            <a:pPr eaLnBrk="1" hangingPunct="1"/>
            <a:r>
              <a:rPr lang="cs-CZ" altLang="cs-CZ" sz="1800" b="1" dirty="0"/>
              <a:t>Rozteč pixelů </a:t>
            </a:r>
            <a:r>
              <a:rPr lang="cs-CZ" altLang="cs-CZ" sz="1800" dirty="0"/>
              <a:t>je velmi malá – umíme vyrábět displeje s velmi malou úhlopříčkou a při tom vysokým rozlišením</a:t>
            </a:r>
          </a:p>
          <a:p>
            <a:pPr eaLnBrk="1" hangingPunct="1"/>
            <a:r>
              <a:rPr lang="cs-CZ" altLang="cs-CZ" sz="1800" dirty="0"/>
              <a:t>Lze vyrábět displeje s libovolnými rozměry (úhlopříčka několik milimetrů až několik metrů) a libovolným tvarem</a:t>
            </a:r>
          </a:p>
          <a:p>
            <a:pPr eaLnBrk="1" hangingPunct="1"/>
            <a:r>
              <a:rPr lang="cs-CZ" altLang="cs-CZ" sz="1800" dirty="0"/>
              <a:t>Vzhledem k tomu, že černá je dokonale černá, </a:t>
            </a:r>
            <a:r>
              <a:rPr lang="cs-CZ" altLang="cs-CZ" sz="1800" b="1" dirty="0"/>
              <a:t>kontrast</a:t>
            </a:r>
            <a:r>
              <a:rPr lang="cs-CZ" altLang="cs-CZ" sz="1800" dirty="0"/>
              <a:t> neuvádíme (byl by nekonečný)</a:t>
            </a:r>
          </a:p>
          <a:p>
            <a:pPr eaLnBrk="1" hangingPunct="1"/>
            <a:r>
              <a:rPr lang="cs-CZ" altLang="cs-CZ" sz="1800" dirty="0"/>
              <a:t>Displeje jsou velmi odolné – přežijí úder kladivem. Ostatní typy displejů jsou křehké a praskají</a:t>
            </a:r>
          </a:p>
          <a:p>
            <a:pPr eaLnBrk="1" hangingPunct="1"/>
            <a:endParaRPr lang="cs-CZ" altLang="cs-CZ" sz="1800"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987B0E60-D28A-431F-BFFB-251D21FC7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OLED</a:t>
            </a:r>
          </a:p>
        </p:txBody>
      </p:sp>
      <p:pic>
        <p:nvPicPr>
          <p:cNvPr id="104451" name="Picture 3">
            <a:extLst>
              <a:ext uri="{FF2B5EF4-FFF2-40B4-BE49-F238E27FC236}">
                <a16:creationId xmlns:a16="http://schemas.microsoft.com/office/drawing/2014/main" id="{D20E55E2-8FC5-4A19-BA7D-EC723B646654}"/>
              </a:ext>
            </a:extLst>
          </p:cNvPr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19263"/>
            <a:ext cx="4259263" cy="2668587"/>
          </a:xfrm>
        </p:spPr>
      </p:pic>
      <p:pic>
        <p:nvPicPr>
          <p:cNvPr id="104452" name="Picture 4">
            <a:extLst>
              <a:ext uri="{FF2B5EF4-FFF2-40B4-BE49-F238E27FC236}">
                <a16:creationId xmlns:a16="http://schemas.microsoft.com/office/drawing/2014/main" id="{7C8BAE92-02A2-496F-A570-CDA61DA25E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40200" y="3141663"/>
            <a:ext cx="4629150" cy="3214687"/>
          </a:xfrm>
          <a:noFill/>
        </p:spPr>
      </p:pic>
      <p:sp>
        <p:nvSpPr>
          <p:cNvPr id="104453" name="Text Box 6">
            <a:extLst>
              <a:ext uri="{FF2B5EF4-FFF2-40B4-BE49-F238E27FC236}">
                <a16:creationId xmlns:a16="http://schemas.microsoft.com/office/drawing/2014/main" id="{2A695465-A871-4472-B48E-2C8882A69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1025" y="2133600"/>
            <a:ext cx="4752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 b="1"/>
              <a:t>OLED displeje jsou pružné a ohebné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35FDD8-0A49-4FAC-ACB9-DB7081DF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OLED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3C6390BB-9727-4CC7-922B-36A70DB88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6832"/>
            <a:ext cx="7600950" cy="4086225"/>
          </a:xfrm>
        </p:spPr>
      </p:pic>
    </p:spTree>
    <p:extLst>
      <p:ext uri="{BB962C8B-B14F-4D97-AF65-F5344CB8AC3E}">
        <p14:creationId xmlns:p14="http://schemas.microsoft.com/office/powerpoint/2010/main" val="238175388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274F8F-BDC0-4F1A-AA48-720C168F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Průhledný OLED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20D5FFC5-E878-4AFE-A579-70A351826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11" y="1628800"/>
            <a:ext cx="7058659" cy="4411662"/>
          </a:xfrm>
        </p:spPr>
      </p:pic>
    </p:spTree>
    <p:extLst>
      <p:ext uri="{BB962C8B-B14F-4D97-AF65-F5344CB8AC3E}">
        <p14:creationId xmlns:p14="http://schemas.microsoft.com/office/powerpoint/2010/main" val="312983002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561AAE-A94B-441C-891D-715991A8E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Průhledný OLED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213B00FF-2F35-4A63-B110-F098824CE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28" y="1556792"/>
            <a:ext cx="6126095" cy="5145920"/>
          </a:xfrm>
        </p:spPr>
      </p:pic>
    </p:spTree>
    <p:extLst>
      <p:ext uri="{BB962C8B-B14F-4D97-AF65-F5344CB8AC3E}">
        <p14:creationId xmlns:p14="http://schemas.microsoft.com/office/powerpoint/2010/main" val="2727528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6811C150-F49C-42C4-A50E-E39E6CF613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Gamma 2.2</a:t>
            </a: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56EE38C9-1ECB-46C4-95FC-EFBA6E1DB030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742637"/>
            <a:ext cx="8229600" cy="4411662"/>
          </a:xfrm>
        </p:spPr>
      </p:pic>
      <p:sp>
        <p:nvSpPr>
          <p:cNvPr id="32772" name="Text Box 4">
            <a:extLst>
              <a:ext uri="{FF2B5EF4-FFF2-40B4-BE49-F238E27FC236}">
                <a16:creationId xmlns:a16="http://schemas.microsoft.com/office/drawing/2014/main" id="{3E825CA9-950D-430D-8AA0-95C167117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842" y="1500188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 dirty="0"/>
              <a:t>JAS</a:t>
            </a:r>
          </a:p>
        </p:txBody>
      </p:sp>
      <p:sp>
        <p:nvSpPr>
          <p:cNvPr id="32773" name="Text Box 5">
            <a:extLst>
              <a:ext uri="{FF2B5EF4-FFF2-40B4-BE49-F238E27FC236}">
                <a16:creationId xmlns:a16="http://schemas.microsoft.com/office/drawing/2014/main" id="{DE11C0FE-9458-4D4A-86C9-3336DFE76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6021388"/>
            <a:ext cx="19446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Číselná 8-bitová hodnota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9DBC25D5-CFAF-4EA2-8635-C5DA96D6CC37}"/>
              </a:ext>
            </a:extLst>
          </p:cNvPr>
          <p:cNvSpPr txBox="1"/>
          <p:nvPr/>
        </p:nvSpPr>
        <p:spPr>
          <a:xfrm>
            <a:off x="216068" y="1883516"/>
            <a:ext cx="9204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100 %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43DBA3BB-8D79-4835-B489-7645BB949CF8}"/>
              </a:ext>
            </a:extLst>
          </p:cNvPr>
          <p:cNvSpPr txBox="1"/>
          <p:nvPr/>
        </p:nvSpPr>
        <p:spPr>
          <a:xfrm>
            <a:off x="386642" y="3627117"/>
            <a:ext cx="7499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50 %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0EB00F7A-B4A4-4BD2-8076-5677CC8B6F4C}"/>
              </a:ext>
            </a:extLst>
          </p:cNvPr>
          <p:cNvSpPr txBox="1"/>
          <p:nvPr/>
        </p:nvSpPr>
        <p:spPr>
          <a:xfrm>
            <a:off x="400686" y="4521376"/>
            <a:ext cx="7358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25 %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C53591F5-A74D-4F87-84E4-D378FDC746A3}"/>
              </a:ext>
            </a:extLst>
          </p:cNvPr>
          <p:cNvSpPr txBox="1"/>
          <p:nvPr/>
        </p:nvSpPr>
        <p:spPr>
          <a:xfrm>
            <a:off x="430714" y="2718725"/>
            <a:ext cx="7058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75 %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B0E7596C-6892-4C7B-8AC4-DCBF69B040B2}"/>
              </a:ext>
            </a:extLst>
          </p:cNvPr>
          <p:cNvSpPr txBox="1"/>
          <p:nvPr/>
        </p:nvSpPr>
        <p:spPr>
          <a:xfrm>
            <a:off x="7956550" y="5652056"/>
            <a:ext cx="8640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255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A8758A-1536-44BA-B77B-54199AD6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OLED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69426F2B-55D2-4974-8FF0-5E746ACEA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78" y="1719263"/>
            <a:ext cx="7445843" cy="4411662"/>
          </a:xfrm>
        </p:spPr>
      </p:pic>
    </p:spTree>
    <p:extLst>
      <p:ext uri="{BB962C8B-B14F-4D97-AF65-F5344CB8AC3E}">
        <p14:creationId xmlns:p14="http://schemas.microsoft.com/office/powerpoint/2010/main" val="2595570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3B8B757-00FD-4AAF-98E1-09456597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OLED Wall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0C6D0A89-9CC5-4442-9B76-2D89B9733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00808"/>
            <a:ext cx="7806339" cy="4392488"/>
          </a:xfrm>
        </p:spPr>
      </p:pic>
    </p:spTree>
    <p:extLst>
      <p:ext uri="{BB962C8B-B14F-4D97-AF65-F5344CB8AC3E}">
        <p14:creationId xmlns:p14="http://schemas.microsoft.com/office/powerpoint/2010/main" val="60467938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F36F31-8EC0-4B86-9554-56A6AD33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OLED </a:t>
            </a:r>
            <a:r>
              <a:rPr lang="cs-CZ" dirty="0" err="1"/>
              <a:t>Window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2F1367CB-9DAB-40B0-87AF-DBA55A357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23" y="1719263"/>
            <a:ext cx="7842954" cy="4411662"/>
          </a:xfrm>
        </p:spPr>
      </p:pic>
    </p:spTree>
    <p:extLst>
      <p:ext uri="{BB962C8B-B14F-4D97-AF65-F5344CB8AC3E}">
        <p14:creationId xmlns:p14="http://schemas.microsoft.com/office/powerpoint/2010/main" val="13717054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0A89D8AC-D2FB-4769-995E-91F9C8266B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OLED - nevýhody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3A90ABB7-1BE9-415A-8E78-97BB0ED394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800" dirty="0"/>
              <a:t>OLED displeje mají </a:t>
            </a:r>
            <a:r>
              <a:rPr lang="cs-CZ" altLang="cs-CZ" sz="1800" b="1" dirty="0"/>
              <a:t>omezenou životnost</a:t>
            </a:r>
          </a:p>
          <a:p>
            <a:pPr eaLnBrk="1" hangingPunct="1"/>
            <a:r>
              <a:rPr lang="cs-CZ" altLang="cs-CZ" sz="1800" dirty="0"/>
              <a:t>Problémem je organický materiál vyzařující </a:t>
            </a:r>
            <a:r>
              <a:rPr lang="cs-CZ" altLang="cs-CZ" sz="1800" b="1" dirty="0"/>
              <a:t>modrou</a:t>
            </a:r>
            <a:r>
              <a:rPr lang="cs-CZ" altLang="cs-CZ" sz="1800" dirty="0"/>
              <a:t> barevnou složku</a:t>
            </a:r>
          </a:p>
          <a:p>
            <a:pPr eaLnBrk="1" hangingPunct="1"/>
            <a:r>
              <a:rPr lang="cs-CZ" altLang="cs-CZ" sz="1800" dirty="0"/>
              <a:t>Životnost modrých OLED se dnes pohybuje pouze kolem 28 000 hodin</a:t>
            </a:r>
          </a:p>
          <a:p>
            <a:pPr eaLnBrk="1" hangingPunct="1"/>
            <a:r>
              <a:rPr lang="cs-CZ" altLang="cs-CZ" sz="1800" dirty="0"/>
              <a:t>Tento problém umíme u OLED TV obejít použitím bílé LED s modrým filtrem – tím ale klesne její svítivost na 1/3 (většinu bílého světla modrý filtr nepropustí) a modrá filtrovaná z bílé není dokonale modrá (pronikají i jiné vlnové délky)</a:t>
            </a:r>
          </a:p>
          <a:p>
            <a:pPr eaLnBrk="1" hangingPunct="1"/>
            <a:r>
              <a:rPr lang="cs-CZ" altLang="cs-CZ" sz="1800" dirty="0"/>
              <a:t>Pokud se modrá filtruje z bílého světla, musí mít tento OLED  </a:t>
            </a:r>
            <a:r>
              <a:rPr lang="cs-CZ" altLang="cs-CZ" sz="1800" dirty="0" err="1"/>
              <a:t>subpixel</a:t>
            </a:r>
            <a:r>
              <a:rPr lang="cs-CZ" altLang="cs-CZ" sz="1800" dirty="0"/>
              <a:t> trojnásobnou svítivost oproti ostatním – tím stoupá spotřeba a displej se více zahřívá</a:t>
            </a:r>
          </a:p>
          <a:p>
            <a:pPr eaLnBrk="1" hangingPunct="1"/>
            <a:r>
              <a:rPr lang="cs-CZ" altLang="cs-CZ" sz="1800" dirty="0"/>
              <a:t>Jas lze regulovat softwarově a není to jednoduché (nelineární závislost)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4F1E86-9D64-48C6-9F9F-A2AED1D8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OLED nevýhody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13B051-E049-480A-BDD8-5730634F9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cs-CZ" altLang="cs-CZ" sz="1800" b="1" dirty="0"/>
              <a:t>Retence</a:t>
            </a:r>
            <a:r>
              <a:rPr lang="cs-CZ" altLang="cs-CZ" sz="1800" dirty="0"/>
              <a:t> – pamatují si jas dlouhodobě zobrazených snímků. Může v nich být uložen v podobě „tepelné stopy“</a:t>
            </a:r>
          </a:p>
          <a:p>
            <a:pPr eaLnBrk="1" hangingPunct="1"/>
            <a:r>
              <a:rPr lang="cs-CZ" altLang="cs-CZ" sz="1800" b="1" dirty="0"/>
              <a:t>Zahřívání</a:t>
            </a:r>
            <a:r>
              <a:rPr lang="cs-CZ" altLang="cs-CZ" sz="1800" dirty="0"/>
              <a:t> OLED displeje je </a:t>
            </a:r>
            <a:r>
              <a:rPr lang="cs-CZ" altLang="cs-CZ" sz="1800" b="1" dirty="0"/>
              <a:t>nerovnoměrné </a:t>
            </a:r>
            <a:r>
              <a:rPr lang="cs-CZ" altLang="cs-CZ" sz="1800" dirty="0"/>
              <a:t>– různá místa svítí různým jasem a tím pádem jsou různé teplá, zatímco LCD displej se zahřívá po celé ploše rovnoměrně</a:t>
            </a:r>
          </a:p>
          <a:p>
            <a:pPr eaLnBrk="1" hangingPunct="1"/>
            <a:r>
              <a:rPr lang="cs-CZ" altLang="cs-CZ" sz="1800" dirty="0"/>
              <a:t>Místa na displeji, která dlouho intenzivně svítila se více zahřejí </a:t>
            </a:r>
          </a:p>
          <a:p>
            <a:pPr eaLnBrk="1" hangingPunct="1"/>
            <a:r>
              <a:rPr lang="cs-CZ" altLang="cs-CZ" sz="1800" dirty="0"/>
              <a:t>OLED zahřáté na vyšší teplotu se pak chovají trochu jinak než studené OLED na jiných místech displeje – na displeji zůstávají „teplené stopy“</a:t>
            </a:r>
          </a:p>
          <a:p>
            <a:pPr eaLnBrk="1" hangingPunct="1"/>
            <a:r>
              <a:rPr lang="cs-CZ" altLang="cs-CZ" sz="1800" dirty="0"/>
              <a:t>Při dlouhodobém zobrazení statického obrazu může dojít i k trvalé retenci – dlouho svítící body se „unaví“ </a:t>
            </a:r>
            <a:r>
              <a:rPr lang="cs-CZ" sz="1800" dirty="0"/>
              <a:t>a řízení jasu těchto bodů nefunguje stejně jako u bodů okolních</a:t>
            </a:r>
          </a:p>
          <a:p>
            <a:pPr eaLnBrk="1" hangingPunct="1"/>
            <a:r>
              <a:rPr lang="cs-CZ" sz="1800" dirty="0"/>
              <a:t>Pokud budete OLED používat na běžné sledování TV a filmů, tak k „vypálení“ nedojde, ale použití OLED jako počítačového monitoru je rizikové</a:t>
            </a:r>
            <a:endParaRPr lang="cs-CZ" altLang="cs-CZ" sz="1800" dirty="0"/>
          </a:p>
          <a:p>
            <a:pPr marL="0" indent="0" eaLnBrk="1" hangingPunct="1">
              <a:buNone/>
            </a:pPr>
            <a:endParaRPr lang="cs-CZ" altLang="cs-CZ" sz="1800" dirty="0"/>
          </a:p>
          <a:p>
            <a:endParaRPr lang="cs-CZ" sz="1800" dirty="0"/>
          </a:p>
        </p:txBody>
      </p:sp>
    </p:spTree>
    <p:extLst>
      <p:ext uri="{BB962C8B-B14F-4D97-AF65-F5344CB8AC3E}">
        <p14:creationId xmlns:p14="http://schemas.microsoft.com/office/powerpoint/2010/main" val="104774274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68D697-11FC-49AA-96E5-754AA070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Vypálený OLED displej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70D15D-90A8-480C-A8F7-CD5295E7A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6B08BE55-20CB-4A3C-9641-C0364BB37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56792"/>
            <a:ext cx="8483547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970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60F8F8-2C93-4B86-AB01-782CF8F8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OLED - retence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1C657A37-3F19-4F8F-B322-A8123E754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72" y="2060848"/>
            <a:ext cx="8773656" cy="390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643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F780C0A-BADA-416B-AC4B-7F39FD63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OLED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C55DA4B-DAAA-4712-8DFF-7913F7FE3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800" dirty="0"/>
              <a:t>Video s testem retence QLED a OLED</a:t>
            </a:r>
          </a:p>
          <a:p>
            <a:r>
              <a:rPr lang="cs-CZ" sz="1800" dirty="0">
                <a:hlinkClick r:id="rId2"/>
              </a:rPr>
              <a:t>https://www.youtube.com/watch?v=igIuXM8JghA</a:t>
            </a:r>
            <a:endParaRPr lang="cs-CZ" sz="1800" dirty="0"/>
          </a:p>
          <a:p>
            <a:endParaRPr lang="cs-CZ" sz="1800" dirty="0"/>
          </a:p>
          <a:p>
            <a:endParaRPr lang="cs-CZ" sz="1800" dirty="0"/>
          </a:p>
          <a:p>
            <a:r>
              <a:rPr lang="cs-CZ" sz="1800" dirty="0"/>
              <a:t>Ukázka odolnosti OLED</a:t>
            </a:r>
          </a:p>
          <a:p>
            <a:r>
              <a:rPr lang="cs-CZ" sz="1800" dirty="0">
                <a:hlinkClick r:id="rId3"/>
              </a:rPr>
              <a:t>https://www.youtube.com/watch?v=rY-MX7V9LLQ</a:t>
            </a:r>
            <a:endParaRPr lang="cs-CZ" sz="1800" dirty="0"/>
          </a:p>
          <a:p>
            <a:endParaRPr lang="cs-CZ" sz="1800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0778080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651D6CE5-5619-404A-931A-CE73B333E3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SOLED</a:t>
            </a: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D2B0B66B-F3DC-4F59-B6E6-E1BF17FD29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000" b="1" dirty="0" err="1"/>
              <a:t>Stock</a:t>
            </a:r>
            <a:r>
              <a:rPr lang="cs-CZ" altLang="cs-CZ" sz="2000" b="1" dirty="0"/>
              <a:t>-OLED</a:t>
            </a:r>
            <a:r>
              <a:rPr lang="cs-CZ" altLang="cs-CZ" sz="2000" dirty="0"/>
              <a:t> </a:t>
            </a:r>
          </a:p>
          <a:p>
            <a:pPr eaLnBrk="1" hangingPunct="1"/>
            <a:r>
              <a:rPr lang="cs-CZ" altLang="cs-CZ" sz="2000" dirty="0"/>
              <a:t>Dnešní LCD i většina OLED displejů jsou konstruovány tak, že každý pixel je složen z </a:t>
            </a:r>
            <a:r>
              <a:rPr lang="cs-CZ" altLang="cs-CZ" sz="2000" b="1" dirty="0"/>
              <a:t>vedle sebe </a:t>
            </a:r>
            <a:r>
              <a:rPr lang="cs-CZ" altLang="cs-CZ" sz="2000" dirty="0"/>
              <a:t>posazených tří protáhlých </a:t>
            </a:r>
            <a:r>
              <a:rPr lang="cs-CZ" altLang="cs-CZ" sz="2000" b="1" dirty="0" err="1"/>
              <a:t>subpixelů</a:t>
            </a:r>
            <a:r>
              <a:rPr lang="cs-CZ" altLang="cs-CZ" sz="2000" dirty="0"/>
              <a:t> </a:t>
            </a:r>
          </a:p>
          <a:p>
            <a:pPr eaLnBrk="1" hangingPunct="1"/>
            <a:r>
              <a:rPr lang="cs-CZ" altLang="cs-CZ" sz="2000" dirty="0"/>
              <a:t>Tím, že je OLED </a:t>
            </a:r>
            <a:r>
              <a:rPr lang="cs-CZ" altLang="cs-CZ" sz="2000" b="1" dirty="0"/>
              <a:t>průhledný</a:t>
            </a:r>
            <a:r>
              <a:rPr lang="cs-CZ" altLang="cs-CZ" sz="2000" dirty="0"/>
              <a:t> a každý bod sám od sebe emituje světlo (není třeba polarizačních filtrů a podsvícení jako u LCD), tak lze jeden pixel složit ze tří stejně velkých různě barevných </a:t>
            </a:r>
            <a:r>
              <a:rPr lang="cs-CZ" altLang="cs-CZ" sz="2000" dirty="0" err="1"/>
              <a:t>subpixelů</a:t>
            </a:r>
            <a:r>
              <a:rPr lang="cs-CZ" altLang="cs-CZ" sz="2000" dirty="0"/>
              <a:t>, které budou na sobě </a:t>
            </a:r>
            <a:r>
              <a:rPr lang="cs-CZ" altLang="cs-CZ" sz="2000" b="1" dirty="0"/>
              <a:t>navrstveny</a:t>
            </a:r>
            <a:r>
              <a:rPr lang="cs-CZ" altLang="cs-CZ" sz="2000" dirty="0"/>
              <a:t> </a:t>
            </a:r>
          </a:p>
          <a:p>
            <a:pPr eaLnBrk="1" hangingPunct="1"/>
            <a:r>
              <a:rPr lang="cs-CZ" altLang="cs-CZ" sz="2000" dirty="0"/>
              <a:t>Výsledná barva se smíchá, a ve výsledku může mít monitor daleko věrnější obraz </a:t>
            </a:r>
          </a:p>
          <a:p>
            <a:pPr eaLnBrk="1" hangingPunct="1"/>
            <a:r>
              <a:rPr lang="cs-CZ" altLang="cs-CZ" sz="2000" dirty="0"/>
              <a:t>Při pohledu na pixel </a:t>
            </a:r>
            <a:r>
              <a:rPr lang="cs-CZ" altLang="cs-CZ" sz="2000" b="1" dirty="0"/>
              <a:t>nejsou vidět </a:t>
            </a:r>
            <a:r>
              <a:rPr lang="cs-CZ" altLang="cs-CZ" sz="2000" b="1" dirty="0" err="1"/>
              <a:t>subpixely</a:t>
            </a:r>
            <a:r>
              <a:rPr lang="cs-CZ" altLang="cs-CZ" sz="2000" b="1" dirty="0"/>
              <a:t> </a:t>
            </a:r>
            <a:r>
              <a:rPr lang="cs-CZ" altLang="cs-CZ" sz="2000" dirty="0"/>
              <a:t>– pixel vypadá jako čtvereček s libovolnou barvou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3C173CA7-7432-4A60-AADB-AF64A0E26D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SOLED</a:t>
            </a:r>
          </a:p>
        </p:txBody>
      </p:sp>
      <p:pic>
        <p:nvPicPr>
          <p:cNvPr id="108547" name="Picture 3">
            <a:extLst>
              <a:ext uri="{FF2B5EF4-FFF2-40B4-BE49-F238E27FC236}">
                <a16:creationId xmlns:a16="http://schemas.microsoft.com/office/drawing/2014/main" id="{7FDF6D71-5470-4AC4-AD4C-CD78A2968031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1341438"/>
            <a:ext cx="6696075" cy="5318125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4E3C545-5CEE-4A6F-96F0-A5E3355D69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 err="1"/>
              <a:t>Gamma</a:t>
            </a:r>
            <a:endParaRPr lang="cs-CZ" altLang="cs-CZ" dirty="0"/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9595B84F-AF98-4A1A-ACF7-382C0CB82F1F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1557338"/>
            <a:ext cx="4906962" cy="1571625"/>
          </a:xfrm>
        </p:spPr>
      </p:pic>
      <p:sp>
        <p:nvSpPr>
          <p:cNvPr id="33796" name="Text Box 4">
            <a:extLst>
              <a:ext uri="{FF2B5EF4-FFF2-40B4-BE49-F238E27FC236}">
                <a16:creationId xmlns:a16="http://schemas.microsoft.com/office/drawing/2014/main" id="{A54926E0-4FC2-452B-836E-A5EB56E0D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357563"/>
            <a:ext cx="8064500" cy="243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Gamma křivka je definována jednoduchým vzorcem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y…. Výsledný jas bodu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x…. Číselná hodnota jasu bodu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Gamma… hlavní parametr určující tvar (nelinearitu) křivky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cs-CZ" altLang="cs-CZ" sz="1800"/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Za standard se považuje Gamma=2.2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294CC4D5-5CA1-4FEF-B0C4-ABCE1E891B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LED x OLED x QLED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779A91BD-7675-4B0C-AFD6-FD0C0933B5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2"/>
            <a:ext cx="8507288" cy="5016499"/>
          </a:xfrm>
        </p:spPr>
        <p:txBody>
          <a:bodyPr/>
          <a:lstStyle/>
          <a:p>
            <a:pPr eaLnBrk="1" hangingPunct="1"/>
            <a:r>
              <a:rPr lang="cs-CZ" altLang="cs-CZ" sz="1400" dirty="0"/>
              <a:t>Pozor jde o zcela odlišné technologie</a:t>
            </a:r>
          </a:p>
          <a:p>
            <a:pPr eaLnBrk="1" hangingPunct="1"/>
            <a:r>
              <a:rPr lang="cs-CZ" altLang="cs-CZ" sz="1400" b="1" dirty="0"/>
              <a:t>LED displej </a:t>
            </a:r>
            <a:r>
              <a:rPr lang="cs-CZ" altLang="cs-CZ" sz="1400" dirty="0"/>
              <a:t>je vlastně </a:t>
            </a:r>
            <a:r>
              <a:rPr lang="cs-CZ" altLang="cs-CZ" sz="1400" b="1" dirty="0"/>
              <a:t>LCD displej</a:t>
            </a:r>
            <a:r>
              <a:rPr lang="cs-CZ" altLang="cs-CZ" sz="1400" dirty="0"/>
              <a:t>, který používá LED diody k podsvícení</a:t>
            </a:r>
          </a:p>
          <a:p>
            <a:pPr eaLnBrk="1" hangingPunct="1"/>
            <a:r>
              <a:rPr lang="cs-CZ" altLang="cs-CZ" sz="1400" dirty="0"/>
              <a:t>Při přechodu na podsvícení pomocí LED, měli výrobci potřebu nějak upozornit na to, že používají tuto novou metodu podsvícení a začali tak LCD televize nazývat jako </a:t>
            </a:r>
            <a:r>
              <a:rPr lang="cs-CZ" altLang="cs-CZ" sz="1400" b="1" dirty="0"/>
              <a:t>LED TV</a:t>
            </a:r>
          </a:p>
          <a:p>
            <a:pPr eaLnBrk="1" hangingPunct="1"/>
            <a:r>
              <a:rPr lang="cs-CZ" altLang="cs-CZ" sz="1400" dirty="0"/>
              <a:t>Výhoda LED displejů spočívala v nižším příkonu a delší životnosti (LED diody spotřebují méně energie a nestárnou tak rychle jako klasické CCFL výbojky)</a:t>
            </a:r>
          </a:p>
          <a:p>
            <a:pPr eaLnBrk="1" hangingPunct="1"/>
            <a:r>
              <a:rPr lang="cs-CZ" altLang="cs-CZ" sz="1400" dirty="0"/>
              <a:t>Rozdíl mezi LED a LCD není tedy v principu žádný </a:t>
            </a:r>
          </a:p>
          <a:p>
            <a:pPr eaLnBrk="1" hangingPunct="1"/>
            <a:r>
              <a:rPr lang="cs-CZ" altLang="cs-CZ" sz="1400" dirty="0"/>
              <a:t>LED displeje nejsou žádnou novou samostatnou technologií a mají úplně stejné charakteristické vlastnosti jako LCD (pozorovací úhly, doba odezvy, kontrast…)</a:t>
            </a:r>
          </a:p>
          <a:p>
            <a:pPr eaLnBrk="1" hangingPunct="1"/>
            <a:r>
              <a:rPr lang="cs-CZ" altLang="cs-CZ" sz="1400" dirty="0"/>
              <a:t>U televizorů se tedy běžně setkáme s pojmem </a:t>
            </a:r>
            <a:r>
              <a:rPr lang="cs-CZ" altLang="cs-CZ" sz="1400" b="1" dirty="0"/>
              <a:t>LED TV</a:t>
            </a:r>
            <a:r>
              <a:rPr lang="cs-CZ" altLang="cs-CZ" sz="1400" dirty="0"/>
              <a:t>, který je ale zpochybňován, protože se nejedná o obraz tvořený jednotlivými LED, ale jde pouze o podsvícení obrazových bodů </a:t>
            </a:r>
          </a:p>
          <a:p>
            <a:pPr eaLnBrk="1" hangingPunct="1"/>
            <a:r>
              <a:rPr lang="cs-CZ" altLang="cs-CZ" sz="1400" dirty="0"/>
              <a:t>Obrazové body se i u těchto panelů (televizí) skládají z tekutých krystalů, takže se stále jedná o </a:t>
            </a:r>
            <a:r>
              <a:rPr lang="cs-CZ" altLang="cs-CZ" sz="1400" b="1" dirty="0"/>
              <a:t>LCD </a:t>
            </a:r>
            <a:r>
              <a:rPr lang="cs-CZ" altLang="cs-CZ" sz="1400" dirty="0"/>
              <a:t>s novým </a:t>
            </a:r>
            <a:r>
              <a:rPr lang="cs-CZ" altLang="cs-CZ" sz="1400" i="1" dirty="0"/>
              <a:t>marketingovým</a:t>
            </a:r>
            <a:r>
              <a:rPr lang="cs-CZ" altLang="cs-CZ" sz="1400" dirty="0"/>
              <a:t> názvem, ve kterém se někdy úplně a technicky nesprávně vypouští pojem LCD </a:t>
            </a:r>
          </a:p>
          <a:p>
            <a:pPr eaLnBrk="1" hangingPunct="1"/>
            <a:endParaRPr lang="cs-CZ" altLang="cs-CZ" sz="1400" b="1" dirty="0"/>
          </a:p>
          <a:p>
            <a:pPr eaLnBrk="1" hangingPunct="1"/>
            <a:r>
              <a:rPr lang="cs-CZ" altLang="cs-CZ" sz="1400" b="1" dirty="0"/>
              <a:t>OLED</a:t>
            </a:r>
            <a:r>
              <a:rPr lang="cs-CZ" altLang="cs-CZ" sz="1400" dirty="0"/>
              <a:t> je pak úplně jiná technologie, kde každý obrazový bod je samostatná miniaturní svítící dioda</a:t>
            </a:r>
          </a:p>
          <a:p>
            <a:pPr eaLnBrk="1" hangingPunct="1"/>
            <a:endParaRPr lang="cs-CZ" altLang="cs-CZ" sz="1400" dirty="0"/>
          </a:p>
          <a:p>
            <a:pPr eaLnBrk="1" hangingPunct="1"/>
            <a:r>
              <a:rPr lang="cs-CZ" altLang="cs-CZ" sz="1400" b="1" dirty="0"/>
              <a:t>QLED </a:t>
            </a:r>
            <a:r>
              <a:rPr lang="cs-CZ" altLang="cs-CZ" sz="1400" dirty="0"/>
              <a:t>je označení používané pro </a:t>
            </a:r>
            <a:r>
              <a:rPr lang="cs-CZ" altLang="cs-CZ" sz="1400" dirty="0" err="1"/>
              <a:t>quantum</a:t>
            </a:r>
            <a:r>
              <a:rPr lang="cs-CZ" altLang="cs-CZ" sz="1400" dirty="0"/>
              <a:t> </a:t>
            </a:r>
            <a:r>
              <a:rPr lang="cs-CZ" altLang="cs-CZ" sz="1400" dirty="0" err="1"/>
              <a:t>dot</a:t>
            </a:r>
            <a:r>
              <a:rPr lang="cs-CZ" altLang="cs-CZ" sz="1400" dirty="0"/>
              <a:t> LCD displeje – mají podsvícení, tekuté krystaly, polarizační filtry, ale nemají barevné filtry jako běžná LCD. Barvy jsou vyzařovány ze </a:t>
            </a:r>
            <a:r>
              <a:rPr lang="cs-CZ" altLang="cs-CZ" sz="1400" dirty="0" err="1"/>
              <a:t>subpixelů</a:t>
            </a:r>
            <a:r>
              <a:rPr lang="cs-CZ" altLang="cs-CZ" sz="1400" dirty="0"/>
              <a:t> nanočásticemi, které pohlcují UV podsvícení.</a:t>
            </a:r>
            <a:endParaRPr lang="cs-CZ" altLang="cs-CZ" sz="1400" b="1" dirty="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B668970F-37E4-4F5B-B253-EC441FDBE7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Srovnání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F94B0637-85C3-4219-97A0-D8DF7340D4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2"/>
            <a:ext cx="8229600" cy="4878089"/>
          </a:xfrm>
        </p:spPr>
        <p:txBody>
          <a:bodyPr/>
          <a:lstStyle/>
          <a:p>
            <a:pPr eaLnBrk="1" hangingPunct="1"/>
            <a:r>
              <a:rPr lang="cs-CZ" altLang="cs-CZ" b="1" u="sng" dirty="0"/>
              <a:t>Kontrast</a:t>
            </a:r>
          </a:p>
          <a:p>
            <a:pPr eaLnBrk="1" hangingPunct="1"/>
            <a:r>
              <a:rPr lang="cs-CZ" altLang="cs-CZ" b="1" dirty="0"/>
              <a:t>CRT</a:t>
            </a:r>
            <a:r>
              <a:rPr lang="cs-CZ" altLang="cs-CZ" dirty="0"/>
              <a:t> - cca 500:1 (nový </a:t>
            </a:r>
            <a:r>
              <a:rPr lang="cs-CZ" altLang="cs-CZ" dirty="0" err="1"/>
              <a:t>monitori</a:t>
            </a:r>
            <a:r>
              <a:rPr lang="cs-CZ" altLang="cs-CZ" dirty="0"/>
              <a:t>)</a:t>
            </a:r>
          </a:p>
          <a:p>
            <a:pPr eaLnBrk="1" hangingPunct="1"/>
            <a:r>
              <a:rPr lang="cs-CZ" altLang="cs-CZ" b="1" dirty="0"/>
              <a:t>LCD</a:t>
            </a:r>
            <a:r>
              <a:rPr lang="cs-CZ" altLang="cs-CZ" dirty="0"/>
              <a:t> – 300:1 (TN) až 1500:1 (PVA)</a:t>
            </a:r>
          </a:p>
          <a:p>
            <a:pPr eaLnBrk="1" hangingPunct="1"/>
            <a:r>
              <a:rPr lang="cs-CZ" altLang="cs-CZ" b="1" dirty="0"/>
              <a:t>QLED – </a:t>
            </a:r>
            <a:r>
              <a:rPr lang="cs-CZ" altLang="cs-CZ" dirty="0"/>
              <a:t>5000:1</a:t>
            </a:r>
            <a:endParaRPr lang="cs-CZ" altLang="cs-CZ" b="1" dirty="0"/>
          </a:p>
          <a:p>
            <a:pPr eaLnBrk="1" hangingPunct="1"/>
            <a:r>
              <a:rPr lang="cs-CZ" altLang="cs-CZ" b="1" dirty="0"/>
              <a:t>Plasma</a:t>
            </a:r>
            <a:r>
              <a:rPr lang="cs-CZ" altLang="cs-CZ" dirty="0"/>
              <a:t> – velmi vysoký, ale snižují ho odrazy okolního světla a pronikání okolního UV záření do displeje, takže vynikající je pouze v zatemněné místnosti</a:t>
            </a:r>
          </a:p>
          <a:p>
            <a:pPr eaLnBrk="1" hangingPunct="1"/>
            <a:r>
              <a:rPr lang="cs-CZ" altLang="cs-CZ" b="1" dirty="0"/>
              <a:t>OLED</a:t>
            </a:r>
            <a:r>
              <a:rPr lang="cs-CZ" altLang="cs-CZ" dirty="0"/>
              <a:t> – prakticky nekonečný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72E61838-2A16-4A1D-A5AD-B54CE1E53F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Srovnání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F0D8926B-F18E-4F18-A992-E008A41A44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400" b="1" u="sng" dirty="0"/>
              <a:t>Jas</a:t>
            </a:r>
          </a:p>
          <a:p>
            <a:pPr eaLnBrk="1" hangingPunct="1"/>
            <a:r>
              <a:rPr lang="cs-CZ" altLang="cs-CZ" sz="2400" b="1" dirty="0"/>
              <a:t>CRT</a:t>
            </a:r>
            <a:r>
              <a:rPr lang="cs-CZ" altLang="cs-CZ" sz="2400" dirty="0"/>
              <a:t> – cca 500 cd/m</a:t>
            </a:r>
            <a:r>
              <a:rPr lang="cs-CZ" altLang="cs-CZ" sz="2400" baseline="30000" dirty="0"/>
              <a:t>2</a:t>
            </a:r>
          </a:p>
          <a:p>
            <a:pPr eaLnBrk="1" hangingPunct="1"/>
            <a:r>
              <a:rPr lang="cs-CZ" altLang="cs-CZ" sz="2400" b="1" dirty="0"/>
              <a:t>LCD</a:t>
            </a:r>
            <a:r>
              <a:rPr lang="cs-CZ" altLang="cs-CZ" sz="2400" dirty="0"/>
              <a:t> – cca 500 cd/m</a:t>
            </a:r>
            <a:r>
              <a:rPr lang="cs-CZ" altLang="cs-CZ" sz="2400" baseline="30000" dirty="0"/>
              <a:t>2</a:t>
            </a:r>
          </a:p>
          <a:p>
            <a:pPr eaLnBrk="1" hangingPunct="1"/>
            <a:r>
              <a:rPr lang="cs-CZ" altLang="cs-CZ" sz="2400" b="1" dirty="0"/>
              <a:t>Plasma</a:t>
            </a:r>
            <a:r>
              <a:rPr lang="cs-CZ" altLang="cs-CZ" sz="2400" dirty="0"/>
              <a:t> – až 1000 cd/m</a:t>
            </a:r>
            <a:r>
              <a:rPr lang="cs-CZ" altLang="cs-CZ" sz="2400" baseline="30000" dirty="0"/>
              <a:t>2</a:t>
            </a:r>
            <a:r>
              <a:rPr lang="cs-CZ" altLang="cs-CZ" sz="2400" dirty="0"/>
              <a:t>  , ale vysoký jas je pouze za cenu velkého el. příkonu</a:t>
            </a:r>
          </a:p>
          <a:p>
            <a:pPr eaLnBrk="1" hangingPunct="1"/>
            <a:r>
              <a:rPr lang="cs-CZ" altLang="cs-CZ" sz="2400" b="1" dirty="0"/>
              <a:t>QLED</a:t>
            </a:r>
            <a:r>
              <a:rPr lang="cs-CZ" altLang="cs-CZ" sz="2400" dirty="0"/>
              <a:t> – až 1500 cd/m</a:t>
            </a:r>
            <a:r>
              <a:rPr lang="cs-CZ" altLang="cs-CZ" sz="2400" baseline="30000" dirty="0"/>
              <a:t>2</a:t>
            </a:r>
            <a:endParaRPr lang="cs-CZ" altLang="cs-CZ" sz="2400" dirty="0"/>
          </a:p>
          <a:p>
            <a:pPr eaLnBrk="1" hangingPunct="1"/>
            <a:r>
              <a:rPr lang="cs-CZ" altLang="cs-CZ" sz="2400" b="1" dirty="0"/>
              <a:t>OLED</a:t>
            </a:r>
            <a:r>
              <a:rPr lang="cs-CZ" altLang="cs-CZ" sz="2400" dirty="0"/>
              <a:t> – až 30000 cd/m</a:t>
            </a:r>
            <a:r>
              <a:rPr lang="cs-CZ" altLang="cs-CZ" sz="2400" baseline="30000" dirty="0"/>
              <a:t>2 </a:t>
            </a:r>
            <a:r>
              <a:rPr lang="cs-CZ" altLang="cs-CZ" sz="2400" dirty="0"/>
              <a:t>(běžné ale jen do 500 cd/ m</a:t>
            </a:r>
            <a:r>
              <a:rPr lang="cs-CZ" altLang="cs-CZ" sz="2400" baseline="30000" dirty="0"/>
              <a:t>2</a:t>
            </a:r>
            <a:r>
              <a:rPr lang="cs-CZ" altLang="cs-CZ" sz="2400" dirty="0"/>
              <a:t> , jinak by se jasná místa zahřívala více než tmavá a následně by byl obraz nehomogenní – teplá OLED má pak trochu jinou charakteristiku. Docházelo by také k rychlému neodstranitelnému vypalování obrazu)</a:t>
            </a:r>
            <a:endParaRPr lang="cs-CZ" altLang="cs-CZ" sz="2400" baseline="30000"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6985DE92-4B7D-4169-93D6-F3B8B1E069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Srovnání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8C2CFBC6-9F02-44AA-B9EF-5C90958547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2"/>
            <a:ext cx="8229600" cy="473407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b="1" u="sng" dirty="0"/>
              <a:t>Pozorovací úhly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b="1" dirty="0"/>
              <a:t>CRT</a:t>
            </a:r>
            <a:r>
              <a:rPr lang="cs-CZ" altLang="cs-CZ" dirty="0"/>
              <a:t> – Neomezené, ale při pohledu z boku dochází ke geometrické deformaci obrazu, pokud obrazovka není zcela plochá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b="1" dirty="0"/>
              <a:t>LCD</a:t>
            </a:r>
            <a:r>
              <a:rPr lang="cs-CZ" altLang="cs-CZ" dirty="0"/>
              <a:t> – Velmi omezené, již při mírném pohledu z boku dochází ke změně barev a poklesu kontrastu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b="1" dirty="0"/>
              <a:t>QLED</a:t>
            </a:r>
            <a:r>
              <a:rPr lang="cs-CZ" altLang="cs-CZ" dirty="0"/>
              <a:t> – stejné jako běžné LCD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b="1" dirty="0"/>
              <a:t>Plasma</a:t>
            </a:r>
            <a:r>
              <a:rPr lang="cs-CZ" altLang="cs-CZ" dirty="0"/>
              <a:t> – Neomezené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b="1" dirty="0"/>
              <a:t>OLED</a:t>
            </a:r>
            <a:r>
              <a:rPr lang="cs-CZ" altLang="cs-CZ" dirty="0"/>
              <a:t> – Neomezené, navíc je displej ohebný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B88E6504-4169-4AD2-BFA1-D678530BDB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Srovnání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1498214F-A6C5-4F6B-AAFB-08EF3D245A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100" b="1" u="sng" dirty="0"/>
              <a:t>Životnost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b="1" dirty="0"/>
              <a:t>CRT</a:t>
            </a:r>
            <a:r>
              <a:rPr lang="cs-CZ" altLang="cs-CZ" sz="2100" dirty="0"/>
              <a:t> – postupně dochází k poklesu kontrastu (po 10 000 hodinách často i na méně než polovinu původního)</a:t>
            </a:r>
            <a:endParaRPr lang="cs-CZ" altLang="cs-CZ" sz="2100" baseline="30000" dirty="0"/>
          </a:p>
          <a:p>
            <a:pPr eaLnBrk="1" hangingPunct="1">
              <a:lnSpc>
                <a:spcPct val="90000"/>
              </a:lnSpc>
            </a:pPr>
            <a:r>
              <a:rPr lang="cs-CZ" altLang="cs-CZ" sz="2100" b="1" dirty="0"/>
              <a:t>LCD, QLED</a:t>
            </a:r>
            <a:r>
              <a:rPr lang="cs-CZ" altLang="cs-CZ" sz="2100" dirty="0"/>
              <a:t> – dochází k poklesu jasu vlivem stárnutí </a:t>
            </a:r>
            <a:r>
              <a:rPr lang="cs-CZ" altLang="cs-CZ" sz="2100" dirty="0" err="1"/>
              <a:t>podsvětlovacích</a:t>
            </a:r>
            <a:r>
              <a:rPr lang="cs-CZ" altLang="cs-CZ" sz="2100" dirty="0"/>
              <a:t> trubic. Může také docházet ke vzniku mrtvých pixelů</a:t>
            </a:r>
            <a:endParaRPr lang="cs-CZ" altLang="cs-CZ" sz="2100" baseline="30000" dirty="0"/>
          </a:p>
          <a:p>
            <a:pPr eaLnBrk="1" hangingPunct="1">
              <a:lnSpc>
                <a:spcPct val="90000"/>
              </a:lnSpc>
            </a:pPr>
            <a:r>
              <a:rPr lang="cs-CZ" altLang="cs-CZ" sz="2100" b="1" dirty="0"/>
              <a:t>Plasma</a:t>
            </a:r>
            <a:r>
              <a:rPr lang="cs-CZ" altLang="cs-CZ" sz="2100" dirty="0"/>
              <a:t> – „vypalování“ statických obrázků. Postupná pomalá degradace obrazu a pokles kontrastu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b="1" dirty="0"/>
              <a:t>OLED</a:t>
            </a:r>
            <a:r>
              <a:rPr lang="cs-CZ" altLang="cs-CZ" sz="2100" dirty="0"/>
              <a:t> – velmi nízká životnost modrých </a:t>
            </a:r>
            <a:r>
              <a:rPr lang="cs-CZ" altLang="cs-CZ" sz="2100" dirty="0" err="1"/>
              <a:t>subpixelů</a:t>
            </a:r>
            <a:r>
              <a:rPr lang="cs-CZ" altLang="cs-CZ" sz="2100" dirty="0"/>
              <a:t>. Také zde mohou vznikat mrtvé pixely (naštěstí nesvítící). Dochází ke krátkodobé retenci i trvalému vypalování statických snímků. Technologie je stále celkem nová, </a:t>
            </a:r>
            <a:r>
              <a:rPr lang="cs-CZ" altLang="cs-CZ" sz="2100" dirty="0" err="1"/>
              <a:t>vyvijí</a:t>
            </a:r>
            <a:r>
              <a:rPr lang="cs-CZ" altLang="cs-CZ" sz="2100" dirty="0"/>
              <a:t> se a neustále zdokonaluje.</a:t>
            </a:r>
            <a:endParaRPr lang="cs-CZ" altLang="cs-CZ" sz="2100" baseline="30000"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D462897C-80CE-424E-A546-C3D2DBB91D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Srovnání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5D105E5B-2DEB-4333-AF32-B3BE80E167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400" b="1" u="sng" dirty="0"/>
              <a:t>Barvy</a:t>
            </a:r>
          </a:p>
          <a:p>
            <a:pPr eaLnBrk="1" hangingPunct="1"/>
            <a:r>
              <a:rPr lang="cs-CZ" altLang="cs-CZ" sz="2400" b="1" dirty="0"/>
              <a:t>CRT</a:t>
            </a:r>
            <a:r>
              <a:rPr lang="cs-CZ" altLang="cs-CZ" sz="2400" dirty="0"/>
              <a:t> – Velmi dobré u nového monitoru, ale nestálé, záleží na analogovém nastavení, postupně se zhoršují</a:t>
            </a:r>
            <a:endParaRPr lang="cs-CZ" altLang="cs-CZ" sz="2400" baseline="30000" dirty="0"/>
          </a:p>
          <a:p>
            <a:pPr eaLnBrk="1" hangingPunct="1"/>
            <a:r>
              <a:rPr lang="cs-CZ" altLang="cs-CZ" sz="2400" b="1" dirty="0"/>
              <a:t>LCD</a:t>
            </a:r>
            <a:r>
              <a:rPr lang="cs-CZ" altLang="cs-CZ" sz="2400" dirty="0"/>
              <a:t> –  Velmi špatné u TN, velmi dobré u </a:t>
            </a:r>
            <a:r>
              <a:rPr lang="cs-CZ" altLang="cs-CZ" sz="2400" dirty="0" err="1"/>
              <a:t>xVA</a:t>
            </a:r>
            <a:r>
              <a:rPr lang="cs-CZ" altLang="cs-CZ" sz="2400" dirty="0"/>
              <a:t> a výborné u IPS</a:t>
            </a:r>
          </a:p>
          <a:p>
            <a:pPr eaLnBrk="1" hangingPunct="1"/>
            <a:r>
              <a:rPr lang="cs-CZ" altLang="cs-CZ" sz="2400" b="1" dirty="0"/>
              <a:t>Plasma</a:t>
            </a:r>
            <a:r>
              <a:rPr lang="cs-CZ" altLang="cs-CZ" sz="2400" dirty="0"/>
              <a:t> – V zatemněné místnosti u nového displeje vynikající</a:t>
            </a:r>
          </a:p>
          <a:p>
            <a:pPr eaLnBrk="1" hangingPunct="1"/>
            <a:r>
              <a:rPr lang="cs-CZ" altLang="cs-CZ" sz="2400" b="1" dirty="0"/>
              <a:t>QLED </a:t>
            </a:r>
            <a:r>
              <a:rPr lang="cs-CZ" altLang="cs-CZ" sz="2400" dirty="0"/>
              <a:t>- vynikající</a:t>
            </a:r>
            <a:endParaRPr lang="cs-CZ" altLang="cs-CZ" sz="2400" b="1" dirty="0"/>
          </a:p>
          <a:p>
            <a:pPr eaLnBrk="1" hangingPunct="1"/>
            <a:r>
              <a:rPr lang="cs-CZ" altLang="cs-CZ" sz="2400" b="1" dirty="0"/>
              <a:t>OLED</a:t>
            </a:r>
            <a:r>
              <a:rPr lang="cs-CZ" altLang="cs-CZ" sz="2400" dirty="0"/>
              <a:t> – Zpočátku dokonalé, postupně mohou být degradované stárnutím modrých bodů</a:t>
            </a:r>
            <a:endParaRPr lang="cs-CZ" altLang="cs-CZ" sz="2400" baseline="30000" dirty="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07641073-9A25-42A2-91DA-861D7CA76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Srovnání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A4DC170D-E601-44E6-80DF-73F7637778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100" b="1" u="sng" dirty="0"/>
              <a:t>Plynulost obrazu, odezva</a:t>
            </a:r>
          </a:p>
          <a:p>
            <a:pPr eaLnBrk="1" hangingPunct="1"/>
            <a:r>
              <a:rPr lang="cs-CZ" altLang="cs-CZ" sz="2100" b="1" dirty="0"/>
              <a:t>CRT</a:t>
            </a:r>
            <a:r>
              <a:rPr lang="cs-CZ" altLang="cs-CZ" sz="2100" dirty="0"/>
              <a:t> – Obraz bliká a je nestálý, pohyb je zobrazen plynule, odezva okamžitá</a:t>
            </a:r>
            <a:endParaRPr lang="cs-CZ" altLang="cs-CZ" sz="2100" baseline="30000" dirty="0"/>
          </a:p>
          <a:p>
            <a:pPr eaLnBrk="1" hangingPunct="1"/>
            <a:r>
              <a:rPr lang="cs-CZ" altLang="cs-CZ" sz="2100" b="1" dirty="0"/>
              <a:t>LCD</a:t>
            </a:r>
            <a:r>
              <a:rPr lang="cs-CZ" altLang="cs-CZ" sz="2100" dirty="0"/>
              <a:t> – Obraz je klidný, nebliká, ale pohyb je zobrazen trhaně a s viditelnou stopou u displejů s pomalou odezvou</a:t>
            </a:r>
          </a:p>
          <a:p>
            <a:pPr eaLnBrk="1" hangingPunct="1"/>
            <a:r>
              <a:rPr lang="cs-CZ" altLang="cs-CZ" sz="2100" b="1" dirty="0"/>
              <a:t>Plasma</a:t>
            </a:r>
            <a:r>
              <a:rPr lang="cs-CZ" altLang="cs-CZ" sz="2100" dirty="0"/>
              <a:t> – Obraz bliká velmi vysokou frekvencí, jeví se stálý, zobrazení pohybu je plynulé, odezva okamžitá</a:t>
            </a:r>
          </a:p>
          <a:p>
            <a:pPr eaLnBrk="1" hangingPunct="1"/>
            <a:r>
              <a:rPr lang="cs-CZ" altLang="cs-CZ" sz="2100" b="1" dirty="0"/>
              <a:t>OLED</a:t>
            </a:r>
            <a:r>
              <a:rPr lang="cs-CZ" altLang="cs-CZ" sz="2100" dirty="0"/>
              <a:t> – Odezva je okamžitá, obraz je klidný. K regulaci jasu se také může používat pulzní šířková modulace (pak velmi rychle bliká)</a:t>
            </a:r>
            <a:endParaRPr lang="cs-CZ" altLang="cs-CZ" sz="2100" baseline="30000" dirty="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50114C3F-39C0-4C3D-B80C-AFE81319BD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Srovnání</a:t>
            </a:r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0961952D-70AB-48F6-AABD-489A62ACB7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600" b="1" u="sng" dirty="0"/>
              <a:t>Rozlišení, rozměry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600" b="1" dirty="0"/>
              <a:t>CRT</a:t>
            </a:r>
            <a:r>
              <a:rPr lang="cs-CZ" altLang="cs-CZ" sz="2600" dirty="0"/>
              <a:t> – Nelze vyrábět ve velkých úhlopříčkách, rozlišení max. 1600x1200</a:t>
            </a:r>
            <a:endParaRPr lang="cs-CZ" altLang="cs-CZ" sz="2600" baseline="30000" dirty="0"/>
          </a:p>
          <a:p>
            <a:pPr eaLnBrk="1" hangingPunct="1">
              <a:lnSpc>
                <a:spcPct val="90000"/>
              </a:lnSpc>
            </a:pPr>
            <a:r>
              <a:rPr lang="cs-CZ" altLang="cs-CZ" sz="2600" b="1" dirty="0"/>
              <a:t>LCD, QLED</a:t>
            </a:r>
            <a:r>
              <a:rPr lang="cs-CZ" altLang="cs-CZ" sz="2600" dirty="0"/>
              <a:t> – Snadno lze vyrábět ve vysokém rozlišení (dnes např. 3840x2160) a s libovolnou úhlopříčkou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600" b="1" dirty="0"/>
              <a:t>Plasma</a:t>
            </a:r>
            <a:r>
              <a:rPr lang="cs-CZ" altLang="cs-CZ" sz="2600" dirty="0"/>
              <a:t> – Nelze vyrobit displeje s malou úhlopříčkou při vysokém rozlišení (pixely jsou velké). Mnoho televizorů pracovalo pouze v rozlišení 1024x768. Standardem později také 1920x1080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600" b="1" dirty="0"/>
              <a:t>OLED</a:t>
            </a:r>
            <a:r>
              <a:rPr lang="cs-CZ" altLang="cs-CZ" sz="2600" dirty="0"/>
              <a:t> – Lze vyrábět libovolná rozlišení a úhlopříčky. Displej je navíc velmi tenký, lehký a pružný</a:t>
            </a:r>
            <a:endParaRPr lang="cs-CZ" altLang="cs-CZ" sz="2600" baseline="30000" dirty="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DB754040-2D24-4950-892B-1DF40E05C8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Displeje e-ink</a:t>
            </a: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06B53E74-F51B-45E6-A4FB-1989AF8A4D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435280" cy="4411662"/>
          </a:xfrm>
        </p:spPr>
        <p:txBody>
          <a:bodyPr/>
          <a:lstStyle/>
          <a:p>
            <a:pPr eaLnBrk="1" hangingPunct="1"/>
            <a:r>
              <a:rPr lang="cs-CZ" altLang="cs-CZ" sz="1900" b="1" dirty="0"/>
              <a:t>E-</a:t>
            </a:r>
            <a:r>
              <a:rPr lang="cs-CZ" altLang="cs-CZ" sz="1900" b="1" dirty="0" err="1"/>
              <a:t>ink</a:t>
            </a:r>
            <a:r>
              <a:rPr lang="cs-CZ" altLang="cs-CZ" sz="1900" dirty="0"/>
              <a:t> neboli </a:t>
            </a:r>
            <a:r>
              <a:rPr lang="cs-CZ" altLang="cs-CZ" sz="1900" b="1" dirty="0"/>
              <a:t>elektronický inkoust</a:t>
            </a:r>
          </a:p>
          <a:p>
            <a:pPr eaLnBrk="1" hangingPunct="1"/>
            <a:r>
              <a:rPr lang="cs-CZ" altLang="cs-CZ" sz="1900" dirty="0"/>
              <a:t>S tímto typem displejů se setkáme především ve </a:t>
            </a:r>
            <a:r>
              <a:rPr lang="cs-CZ" altLang="cs-CZ" sz="1900" b="1" dirty="0"/>
              <a:t>čtečkách elektronických knih</a:t>
            </a:r>
            <a:r>
              <a:rPr lang="cs-CZ" altLang="cs-CZ" sz="1900" dirty="0"/>
              <a:t>, ale mohou být také použity jako reklamní tabule</a:t>
            </a:r>
          </a:p>
          <a:p>
            <a:pPr eaLnBrk="1" hangingPunct="1"/>
            <a:r>
              <a:rPr lang="cs-CZ" altLang="cs-CZ" sz="1900" dirty="0"/>
              <a:t>Zásadní rozdíl oproti běžným </a:t>
            </a:r>
            <a:r>
              <a:rPr lang="cs-CZ" altLang="cs-CZ" sz="1900" b="1" dirty="0"/>
              <a:t>LCD</a:t>
            </a:r>
            <a:r>
              <a:rPr lang="cs-CZ" altLang="cs-CZ" sz="1900" dirty="0"/>
              <a:t> displejům spočívá ve spotřebě energie</a:t>
            </a:r>
          </a:p>
          <a:p>
            <a:pPr eaLnBrk="1" hangingPunct="1"/>
            <a:r>
              <a:rPr lang="cs-CZ" altLang="cs-CZ" sz="1900" dirty="0"/>
              <a:t>Běžné </a:t>
            </a:r>
            <a:r>
              <a:rPr lang="cs-CZ" altLang="cs-CZ" sz="1900" b="1" dirty="0"/>
              <a:t>LCD </a:t>
            </a:r>
            <a:r>
              <a:rPr lang="cs-CZ" altLang="cs-CZ" sz="1900" dirty="0"/>
              <a:t>stále spotřebovává energii - aby byl výsledný obraz byl vidět, musí být rozsvícené podsvícení</a:t>
            </a:r>
          </a:p>
          <a:p>
            <a:pPr eaLnBrk="1" hangingPunct="1"/>
            <a:r>
              <a:rPr lang="cs-CZ" altLang="cs-CZ" sz="1900" b="1" dirty="0"/>
              <a:t>E-</a:t>
            </a:r>
            <a:r>
              <a:rPr lang="cs-CZ" altLang="cs-CZ" sz="1900" b="1" dirty="0" err="1"/>
              <a:t>ink</a:t>
            </a:r>
            <a:r>
              <a:rPr lang="cs-CZ" altLang="cs-CZ" sz="1900" b="1" dirty="0"/>
              <a:t> displej</a:t>
            </a:r>
            <a:r>
              <a:rPr lang="cs-CZ" altLang="cs-CZ" sz="1900" dirty="0"/>
              <a:t> potřebuje energii jen pro </a:t>
            </a:r>
            <a:r>
              <a:rPr lang="cs-CZ" altLang="cs-CZ" sz="1900" b="1" dirty="0"/>
              <a:t>překreslení obrazu</a:t>
            </a:r>
            <a:r>
              <a:rPr lang="cs-CZ" altLang="cs-CZ" sz="1900" dirty="0"/>
              <a:t>. Pokud se obraz nemění, není spotřebovávána žádná energie a obraz je přitom stále neomezeně dlouho viditelný</a:t>
            </a:r>
          </a:p>
          <a:p>
            <a:pPr eaLnBrk="1" hangingPunct="1"/>
            <a:r>
              <a:rPr lang="cs-CZ" altLang="cs-CZ" sz="1900" dirty="0"/>
              <a:t>E-</a:t>
            </a:r>
            <a:r>
              <a:rPr lang="cs-CZ" altLang="cs-CZ" sz="1900" dirty="0" err="1"/>
              <a:t>ink</a:t>
            </a:r>
            <a:r>
              <a:rPr lang="cs-CZ" altLang="cs-CZ" sz="1900" dirty="0"/>
              <a:t> displej je reflexivní – nesvítí, ale funguje jako „elektronický papír“</a:t>
            </a:r>
          </a:p>
          <a:p>
            <a:pPr eaLnBrk="1" hangingPunct="1"/>
            <a:r>
              <a:rPr lang="cs-CZ" altLang="cs-CZ" sz="1900" dirty="0"/>
              <a:t>Doba provozu na baterii u čteček s </a:t>
            </a:r>
            <a:r>
              <a:rPr lang="cs-CZ" altLang="cs-CZ" sz="1900" b="1" dirty="0"/>
              <a:t>LCD</a:t>
            </a:r>
            <a:r>
              <a:rPr lang="cs-CZ" altLang="cs-CZ" sz="1900" dirty="0"/>
              <a:t> displejem se udává </a:t>
            </a:r>
            <a:r>
              <a:rPr lang="cs-CZ" altLang="cs-CZ" sz="1900" b="1" dirty="0"/>
              <a:t>v hodinách</a:t>
            </a:r>
          </a:p>
          <a:p>
            <a:pPr eaLnBrk="1" hangingPunct="1"/>
            <a:r>
              <a:rPr lang="cs-CZ" altLang="cs-CZ" sz="1900" dirty="0"/>
              <a:t>Doba provozu na baterii u čteček s </a:t>
            </a:r>
            <a:r>
              <a:rPr lang="cs-CZ" altLang="cs-CZ" sz="1900" b="1" dirty="0"/>
              <a:t>e-</a:t>
            </a:r>
            <a:r>
              <a:rPr lang="cs-CZ" altLang="cs-CZ" sz="1900" b="1" dirty="0" err="1"/>
              <a:t>ink</a:t>
            </a:r>
            <a:r>
              <a:rPr lang="cs-CZ" altLang="cs-CZ" sz="1900" dirty="0"/>
              <a:t> displejem se udává v </a:t>
            </a:r>
            <a:r>
              <a:rPr lang="cs-CZ" altLang="cs-CZ" sz="1900" b="1" dirty="0"/>
              <a:t>počtu překreslených stránek</a:t>
            </a:r>
            <a:r>
              <a:rPr lang="cs-CZ" altLang="cs-CZ" sz="1900" dirty="0"/>
              <a:t> (a je tedy podstatně vyšší v přepočtu na čas, po který tyto stránky čteme)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66D956D2-9DC1-4F18-8434-A3882B6D40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E-Ink displeje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6BFBD402-5CE1-4527-B4C3-CB42060845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2"/>
            <a:ext cx="8229600" cy="480608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1800" dirty="0"/>
              <a:t>Nevýhody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1800" b="1" dirty="0"/>
              <a:t>Pomalá změna</a:t>
            </a:r>
            <a:r>
              <a:rPr lang="cs-CZ" altLang="cs-CZ" sz="1800" dirty="0"/>
              <a:t> obrazu, maximálně 10 snímků za sekundu (na zobrazení videa to opravdu není…)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1800" b="1" dirty="0"/>
              <a:t>Ve tmě nesvítí</a:t>
            </a:r>
            <a:r>
              <a:rPr lang="cs-CZ" altLang="cs-CZ" sz="1800" dirty="0"/>
              <a:t> a nic na něm není vidět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1800" dirty="0"/>
              <a:t>Obvykle pouze </a:t>
            </a:r>
            <a:r>
              <a:rPr lang="cs-CZ" altLang="cs-CZ" sz="1800" b="1" dirty="0"/>
              <a:t>monochromatický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1800" dirty="0"/>
              <a:t>Pokud je náhodou barevný, neumí věrné </a:t>
            </a:r>
            <a:r>
              <a:rPr lang="cs-CZ" altLang="cs-CZ" sz="1800" b="1" dirty="0"/>
              <a:t>barvy </a:t>
            </a:r>
            <a:r>
              <a:rPr lang="cs-CZ" altLang="cs-CZ" sz="1800" dirty="0"/>
              <a:t>(obvykle jen 12-bitová barevná hloubka)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1800" b="1" dirty="0" err="1"/>
              <a:t>Ghosting</a:t>
            </a:r>
            <a:r>
              <a:rPr lang="cs-CZ" altLang="cs-CZ" sz="1800" b="1" dirty="0"/>
              <a:t> – </a:t>
            </a:r>
            <a:r>
              <a:rPr lang="cs-CZ" altLang="cs-CZ" sz="1800" dirty="0"/>
              <a:t>na displeji zůstává „duch“ po minulých stránkách. Po překreslení několika stránek je vždy potřeba displej „vyčistit“ – všechny pixely se nastaví na černou a pak na bílou a tím se smažou prosvítající zbytky minulých stránek</a:t>
            </a:r>
            <a:endParaRPr lang="cs-CZ" altLang="cs-CZ" sz="1800" b="1" dirty="0"/>
          </a:p>
          <a:p>
            <a:pPr eaLnBrk="1" hangingPunct="1">
              <a:lnSpc>
                <a:spcPct val="90000"/>
              </a:lnSpc>
            </a:pPr>
            <a:r>
              <a:rPr lang="cs-CZ" altLang="cs-CZ" sz="1800" dirty="0"/>
              <a:t>Výhody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1800" b="1" dirty="0"/>
              <a:t>Výborná čitelnost</a:t>
            </a:r>
            <a:r>
              <a:rPr lang="cs-CZ" altLang="cs-CZ" sz="1800" dirty="0"/>
              <a:t> ze všech úhlů i na přímém slunci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1800" b="1" dirty="0"/>
              <a:t>Malá spotřeba</a:t>
            </a:r>
            <a:r>
              <a:rPr lang="cs-CZ" altLang="cs-CZ" sz="1800" dirty="0"/>
              <a:t> energie (v případě, že je obraz statický, je dokonce nulová)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1800" dirty="0"/>
              <a:t>Displej není podsvícen jako u klasických LCD displejů a </a:t>
            </a:r>
            <a:r>
              <a:rPr lang="cs-CZ" altLang="cs-CZ" sz="1800" b="1" dirty="0"/>
              <a:t>nezatěžuje oči</a:t>
            </a:r>
            <a:r>
              <a:rPr lang="cs-CZ" altLang="cs-CZ" sz="1800" dirty="0"/>
              <a:t> jako běžné displeje a monitory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B817F8-6F27-4931-A949-560ADC44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Gamma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9244A02-BC7D-4E9A-84B8-DB9A9356D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628800"/>
            <a:ext cx="5040560" cy="5009057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90F67E9-F02A-4F1A-BDC6-087EE237A719}"/>
              </a:ext>
            </a:extLst>
          </p:cNvPr>
          <p:cNvSpPr txBox="1"/>
          <p:nvPr/>
        </p:nvSpPr>
        <p:spPr>
          <a:xfrm>
            <a:off x="1164085" y="2115771"/>
            <a:ext cx="8876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100 %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950CC6A-2683-44D8-8FDF-2B086EF88E23}"/>
              </a:ext>
            </a:extLst>
          </p:cNvPr>
          <p:cNvSpPr txBox="1"/>
          <p:nvPr/>
        </p:nvSpPr>
        <p:spPr>
          <a:xfrm>
            <a:off x="1348061" y="1657943"/>
            <a:ext cx="7036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JAS</a:t>
            </a:r>
          </a:p>
        </p:txBody>
      </p:sp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61788101-9526-41DB-A9CA-A07EC283897A}"/>
              </a:ext>
            </a:extLst>
          </p:cNvPr>
          <p:cNvCxnSpPr>
            <a:cxnSpLocks/>
          </p:cNvCxnSpPr>
          <p:nvPr/>
        </p:nvCxnSpPr>
        <p:spPr>
          <a:xfrm>
            <a:off x="2051720" y="2154853"/>
            <a:ext cx="1440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41173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C46F04EB-0733-4A35-A699-FCAD58182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47" y="332656"/>
            <a:ext cx="4288907" cy="6192688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FECE6383-6122-4231-BE9F-60222B5D2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17" y="2132856"/>
            <a:ext cx="4421662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111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F75A5E-2189-4128-8521-1C9729C9E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E-</a:t>
            </a:r>
            <a:r>
              <a:rPr lang="cs-CZ" dirty="0" err="1"/>
              <a:t>ink</a:t>
            </a:r>
            <a:r>
              <a:rPr lang="cs-CZ" dirty="0"/>
              <a:t> (</a:t>
            </a:r>
            <a:r>
              <a:rPr lang="cs-CZ" dirty="0" err="1"/>
              <a:t>Ghosting</a:t>
            </a:r>
            <a:r>
              <a:rPr lang="cs-CZ" dirty="0"/>
              <a:t>)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D15F7D7A-4C93-426A-A02C-90BD84129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3" y="1556792"/>
            <a:ext cx="5906827" cy="4411662"/>
          </a:xfrm>
        </p:spPr>
      </p:pic>
    </p:spTree>
    <p:extLst>
      <p:ext uri="{BB962C8B-B14F-4D97-AF65-F5344CB8AC3E}">
        <p14:creationId xmlns:p14="http://schemas.microsoft.com/office/powerpoint/2010/main" val="250469538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8366CD-9832-4211-813E-0C27CAE9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72" y="177561"/>
            <a:ext cx="7543800" cy="690563"/>
          </a:xfrm>
        </p:spPr>
        <p:txBody>
          <a:bodyPr/>
          <a:lstStyle/>
          <a:p>
            <a:r>
              <a:rPr lang="cs-CZ" dirty="0"/>
              <a:t>E-</a:t>
            </a:r>
            <a:r>
              <a:rPr lang="cs-CZ" dirty="0" err="1"/>
              <a:t>ink</a:t>
            </a:r>
            <a:r>
              <a:rPr lang="cs-CZ" dirty="0"/>
              <a:t> (</a:t>
            </a:r>
            <a:r>
              <a:rPr lang="cs-CZ" dirty="0" err="1"/>
              <a:t>Ghosting</a:t>
            </a:r>
            <a:r>
              <a:rPr lang="cs-CZ" dirty="0"/>
              <a:t>)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789256D5-5B74-42CE-911F-AFE2346ED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856541"/>
            <a:ext cx="4324356" cy="598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214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58EF4094-2A88-4AC0-9474-D514F97BDA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E-</a:t>
            </a:r>
            <a:r>
              <a:rPr lang="cs-CZ" altLang="cs-CZ" dirty="0" err="1"/>
              <a:t>Ink</a:t>
            </a:r>
            <a:endParaRPr lang="cs-CZ" altLang="cs-CZ" dirty="0"/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C3BD3A92-CFEB-4512-916D-364A53D235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000" dirty="0"/>
              <a:t>Základní komponentou elektronického inkoustu jsou </a:t>
            </a:r>
            <a:r>
              <a:rPr lang="cs-CZ" altLang="cs-CZ" sz="2000" b="1" dirty="0" err="1"/>
              <a:t>mikrokapsle</a:t>
            </a:r>
            <a:r>
              <a:rPr lang="cs-CZ" altLang="cs-CZ" sz="2000" dirty="0"/>
              <a:t> (</a:t>
            </a:r>
            <a:r>
              <a:rPr lang="cs-CZ" altLang="cs-CZ" sz="2000" dirty="0" err="1"/>
              <a:t>microcapsules</a:t>
            </a:r>
            <a:r>
              <a:rPr lang="cs-CZ" altLang="cs-CZ" sz="2000" dirty="0"/>
              <a:t>) o rozměrech několika mikrometrů</a:t>
            </a:r>
          </a:p>
          <a:p>
            <a:pPr eaLnBrk="1" hangingPunct="1"/>
            <a:r>
              <a:rPr lang="cs-CZ" altLang="cs-CZ" sz="2000" dirty="0"/>
              <a:t>Každá </a:t>
            </a:r>
            <a:r>
              <a:rPr lang="cs-CZ" altLang="cs-CZ" sz="2000" dirty="0" err="1"/>
              <a:t>mikrokapsle</a:t>
            </a:r>
            <a:r>
              <a:rPr lang="cs-CZ" altLang="cs-CZ" sz="2000" dirty="0"/>
              <a:t> obsahuje tekutinu a v ní plavou černé a bílé </a:t>
            </a:r>
            <a:r>
              <a:rPr lang="cs-CZ" altLang="cs-CZ" sz="2000" b="1" dirty="0"/>
              <a:t>mikročástice</a:t>
            </a:r>
          </a:p>
          <a:p>
            <a:pPr eaLnBrk="1" hangingPunct="1"/>
            <a:r>
              <a:rPr lang="cs-CZ" altLang="cs-CZ" sz="2000" dirty="0"/>
              <a:t>Černé částice jsou </a:t>
            </a:r>
            <a:r>
              <a:rPr lang="cs-CZ" altLang="cs-CZ" sz="2000" b="1" dirty="0"/>
              <a:t>nabity</a:t>
            </a:r>
            <a:r>
              <a:rPr lang="cs-CZ" altLang="cs-CZ" sz="2000" dirty="0"/>
              <a:t> záporně a bílé kladně</a:t>
            </a:r>
          </a:p>
          <a:p>
            <a:pPr eaLnBrk="1" hangingPunct="1"/>
            <a:r>
              <a:rPr lang="cs-CZ" altLang="cs-CZ" sz="2000" dirty="0" err="1"/>
              <a:t>Mikrokapsle</a:t>
            </a:r>
            <a:r>
              <a:rPr lang="cs-CZ" altLang="cs-CZ" sz="2000" dirty="0"/>
              <a:t> jsou uloženy mezi elektrodami a jsou vystaveny působení </a:t>
            </a:r>
            <a:r>
              <a:rPr lang="cs-CZ" altLang="cs-CZ" sz="2000" b="1" dirty="0"/>
              <a:t>elektrického pole </a:t>
            </a:r>
          </a:p>
          <a:p>
            <a:pPr eaLnBrk="1" hangingPunct="1"/>
            <a:r>
              <a:rPr lang="cs-CZ" altLang="cs-CZ" sz="2000" dirty="0"/>
              <a:t>Jakmile začne působit záporné elektrické pole, černé částice se přesunou do horní části </a:t>
            </a:r>
            <a:r>
              <a:rPr lang="cs-CZ" altLang="cs-CZ" sz="2000" dirty="0" err="1"/>
              <a:t>mikrokapsle</a:t>
            </a:r>
            <a:r>
              <a:rPr lang="cs-CZ" altLang="cs-CZ" sz="2000" dirty="0"/>
              <a:t> a stanou se viditelnými na displeji. Bílé částečky naopak putují do dolní části a přestávají být viditelné.</a:t>
            </a:r>
            <a:r>
              <a:rPr lang="cs-CZ" altLang="cs-CZ" sz="2000" i="1" dirty="0"/>
              <a:t> </a:t>
            </a:r>
          </a:p>
          <a:p>
            <a:pPr eaLnBrk="1" hangingPunct="1"/>
            <a:r>
              <a:rPr lang="cs-CZ" altLang="cs-CZ" sz="2000" dirty="0"/>
              <a:t>Mikročástice po přemístění nahoru nebo dolů zůstávají trvale na svém místě – </a:t>
            </a:r>
            <a:r>
              <a:rPr lang="cs-CZ" altLang="cs-CZ" sz="2000" dirty="0" err="1"/>
              <a:t>diplej</a:t>
            </a:r>
            <a:r>
              <a:rPr lang="cs-CZ" altLang="cs-CZ" sz="2000" dirty="0"/>
              <a:t> trvale zobrazuje vykreslený obraz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cs-CZ" altLang="cs-CZ" sz="2500" dirty="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988A1C0E-4121-4E41-A2F2-27AAF2757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E-ink</a:t>
            </a:r>
          </a:p>
        </p:txBody>
      </p:sp>
      <p:pic>
        <p:nvPicPr>
          <p:cNvPr id="131075" name="Picture 5" descr="Popis technologie E-Ink (originál)">
            <a:extLst>
              <a:ext uri="{FF2B5EF4-FFF2-40B4-BE49-F238E27FC236}">
                <a16:creationId xmlns:a16="http://schemas.microsoft.com/office/drawing/2014/main" id="{55872087-90C1-421C-95AC-5BC541D7D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16113"/>
            <a:ext cx="8208962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21C7A1BA-A9BB-4A74-9909-23D92F4591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Elektronické knihy</a:t>
            </a: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658A90C7-51F9-4680-8C44-410F5275B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900" b="1" dirty="0"/>
              <a:t>Elektronické knihy</a:t>
            </a:r>
            <a:r>
              <a:rPr lang="cs-CZ" altLang="cs-CZ" sz="1900" dirty="0"/>
              <a:t> se v budoucnu pravděpodobně stanou velkou konkurencí knih z klasického papíru. </a:t>
            </a:r>
          </a:p>
          <a:p>
            <a:pPr eaLnBrk="1" hangingPunct="1">
              <a:lnSpc>
                <a:spcPct val="80000"/>
              </a:lnSpc>
            </a:pPr>
            <a:endParaRPr lang="cs-CZ" altLang="cs-CZ" sz="19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Výhody 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Jedno zařízení (čtečka) dokáže pojmout tisíce knih, které lze získat levněji než papírové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Knihy mohou být poskytovány i zcela zdarma - bez nákladů na tisk, pokud se tak autor rozhodne 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možnost měnit velikost písma fonty, odpadají časté problémy se špatnou čitelností u hřbetu knihy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E-knihy se snadno zálohují a skladují 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Autoři mají možnost samostatně e-knihy vydávat a levně je distribuovat  bez vydavatelů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Možnost rychle vyhledat zadaná slova v textu v rámci celé knihy 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Možnost vkládat poznámky a zvýrazňovat text 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Knihy nejsou nikdy vyprodány 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cs-CZ" altLang="cs-CZ" sz="1700" dirty="0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3632F560-13D5-4932-B1AA-1C3A652BD0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Elektronické knihy</a:t>
            </a:r>
          </a:p>
        </p:txBody>
      </p:sp>
      <p:sp>
        <p:nvSpPr>
          <p:cNvPr id="133123" name="Rectangle 3">
            <a:extLst>
              <a:ext uri="{FF2B5EF4-FFF2-40B4-BE49-F238E27FC236}">
                <a16:creationId xmlns:a16="http://schemas.microsoft.com/office/drawing/2014/main" id="{441523BB-6697-4B54-80A6-8F116C1ACB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400" dirty="0"/>
              <a:t>Nevýhody</a:t>
            </a:r>
          </a:p>
          <a:p>
            <a:pPr lvl="1" eaLnBrk="1" hangingPunct="1"/>
            <a:r>
              <a:rPr lang="cs-CZ" altLang="cs-CZ" sz="2000" dirty="0"/>
              <a:t>Ke čtení je vyžadováno zařízení – čtečka</a:t>
            </a:r>
          </a:p>
          <a:p>
            <a:pPr lvl="1" eaLnBrk="1" hangingPunct="1"/>
            <a:r>
              <a:rPr lang="cs-CZ" altLang="cs-CZ" sz="2000" dirty="0"/>
              <a:t>K zobrazení stránek je potřeba el. energie</a:t>
            </a:r>
          </a:p>
          <a:p>
            <a:pPr lvl="1" eaLnBrk="1" hangingPunct="1"/>
            <a:r>
              <a:rPr lang="cs-CZ" altLang="cs-CZ" sz="2000" dirty="0"/>
              <a:t>Existuje více formátu el. knih, které nemusí být kompatibilní</a:t>
            </a:r>
          </a:p>
          <a:p>
            <a:pPr lvl="1" eaLnBrk="1" hangingPunct="1"/>
            <a:r>
              <a:rPr lang="cs-CZ" altLang="cs-CZ" sz="2000" dirty="0"/>
              <a:t>K zobrazení některých knih je potřeba speciální software</a:t>
            </a:r>
          </a:p>
          <a:p>
            <a:pPr lvl="1" eaLnBrk="1" hangingPunct="1"/>
            <a:r>
              <a:rPr lang="cs-CZ" altLang="cs-CZ" sz="2000" dirty="0"/>
              <a:t>S obsahem knihy může být snadno manipulováno bez souhlasu autora</a:t>
            </a:r>
          </a:p>
          <a:p>
            <a:pPr lvl="1" eaLnBrk="1" hangingPunct="1"/>
            <a:r>
              <a:rPr lang="cs-CZ" altLang="cs-CZ" sz="2000" dirty="0"/>
              <a:t>Papír je prostě papír….</a:t>
            </a:r>
          </a:p>
          <a:p>
            <a:pPr lvl="1" eaLnBrk="1" hangingPunct="1"/>
            <a:endParaRPr lang="cs-CZ" altLang="cs-CZ" sz="2000" dirty="0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C5378F2F-5858-47F3-8FE3-C277F5D55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3D zobrazení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5E1799DD-AA68-4685-988A-008D6D5978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600" dirty="0"/>
              <a:t>3D – trojrozměrné, prostorové zobrazení obrazu</a:t>
            </a:r>
          </a:p>
          <a:p>
            <a:pPr eaLnBrk="1" hangingPunct="1"/>
            <a:r>
              <a:rPr lang="cs-CZ" altLang="cs-CZ" sz="1600" dirty="0"/>
              <a:t>Technologie označovaná jako </a:t>
            </a:r>
            <a:r>
              <a:rPr lang="cs-CZ" altLang="cs-CZ" sz="1600" b="1" dirty="0"/>
              <a:t>3D</a:t>
            </a:r>
            <a:r>
              <a:rPr lang="cs-CZ" altLang="cs-CZ" sz="1600" dirty="0"/>
              <a:t> ve skutečnosti není plně trojrozměrná a některé exaktní definice ji posuzují pouze jako 2,5D</a:t>
            </a:r>
          </a:p>
          <a:p>
            <a:pPr eaLnBrk="1" hangingPunct="1"/>
            <a:r>
              <a:rPr lang="cs-CZ" altLang="cs-CZ" sz="1600" dirty="0"/>
              <a:t>Plné 3D by muselo umožňovat dívat se na objekty z různého úhlu a vidět je ze všech stran (např. popojít o dva metry doprava a vidět tak zobrazený předmět z pravého boku)</a:t>
            </a:r>
          </a:p>
          <a:p>
            <a:pPr eaLnBrk="1" hangingPunct="1"/>
            <a:r>
              <a:rPr lang="cs-CZ" altLang="cs-CZ" sz="1600" dirty="0"/>
              <a:t>Současné technologie umožňují pouze vytvoření </a:t>
            </a:r>
            <a:r>
              <a:rPr lang="cs-CZ" altLang="cs-CZ" sz="1600" b="1" dirty="0"/>
              <a:t>prostorového dojmu</a:t>
            </a:r>
          </a:p>
          <a:p>
            <a:pPr eaLnBrk="1" hangingPunct="1"/>
            <a:r>
              <a:rPr lang="cs-CZ" altLang="cs-CZ" sz="1600" dirty="0"/>
              <a:t>na předměty se nelze dívat z boku nebo dokonce zezadu, ale pouze z pozice z které byly nasnímány kamerou a při tom lze </a:t>
            </a:r>
            <a:r>
              <a:rPr lang="cs-CZ" altLang="cs-CZ" sz="1600" b="1" dirty="0"/>
              <a:t>rozpoznat vzdálenost předmětu</a:t>
            </a:r>
          </a:p>
          <a:p>
            <a:pPr eaLnBrk="1" hangingPunct="1"/>
            <a:r>
              <a:rPr lang="cs-CZ" altLang="cs-CZ" sz="1600" dirty="0"/>
              <a:t>Prostorový dojem v našem mozku vzniká při zpracování dvou mírně odlišných obrazů z levého a prvého oka</a:t>
            </a:r>
          </a:p>
          <a:p>
            <a:pPr eaLnBrk="1" hangingPunct="1"/>
            <a:r>
              <a:rPr lang="cs-CZ" altLang="cs-CZ" sz="1600" dirty="0"/>
              <a:t>Vyzkoušejte střídavě zavřít levé oko a otevřít pravé a potom naopak otevřít levé a zavřít pravé oko a při tom se dívejte na nejprve blízký předmět (např. prst) a vzdálený předmět (např. tabule) </a:t>
            </a:r>
          </a:p>
          <a:p>
            <a:pPr eaLnBrk="1" hangingPunct="1"/>
            <a:r>
              <a:rPr lang="cs-CZ" altLang="cs-CZ" sz="1600" dirty="0"/>
              <a:t>Čím leží předmět blíže, tím více se liší jeho pozice v zorném poli levého a pravého oka 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2852B784-D955-4FE2-BA31-0AC4970A61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3D zobrazení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A0DF5D58-5CD0-4A27-B8FF-CCBB69FD57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700" dirty="0"/>
              <a:t>V televizní a  výpočetní technice vytvoříme prostorový obraz jedině tak, že zobrazíme  jiný obraz pro levé a jiný obraz pro pravé oko </a:t>
            </a:r>
          </a:p>
          <a:p>
            <a:pPr eaLnBrk="1" hangingPunct="1"/>
            <a:r>
              <a:rPr lang="cs-CZ" altLang="cs-CZ" sz="1700" dirty="0"/>
              <a:t>Mozek vyhodnotí vzájemné posunutí předmětů v obou obrazech a podle toho předměty „umístí do prostoru“</a:t>
            </a:r>
          </a:p>
          <a:p>
            <a:pPr eaLnBrk="1" hangingPunct="1"/>
            <a:r>
              <a:rPr lang="cs-CZ" altLang="cs-CZ" sz="1700" dirty="0"/>
              <a:t>Pro zobrazení levého i pravého obrazu se používá </a:t>
            </a:r>
            <a:r>
              <a:rPr lang="cs-CZ" altLang="cs-CZ" sz="1700" b="1" dirty="0"/>
              <a:t>jeden jediný displej</a:t>
            </a:r>
          </a:p>
          <a:p>
            <a:pPr eaLnBrk="1" hangingPunct="1"/>
            <a:r>
              <a:rPr lang="cs-CZ" altLang="cs-CZ" sz="1700" dirty="0"/>
              <a:t>3D zobrazovače musí tedy buď </a:t>
            </a:r>
          </a:p>
          <a:p>
            <a:pPr marL="742950" lvl="1" indent="-285750" eaLnBrk="1" hangingPunct="1"/>
            <a:r>
              <a:rPr lang="cs-CZ" altLang="cs-CZ" sz="1700" dirty="0"/>
              <a:t>zobrazovat </a:t>
            </a:r>
            <a:r>
              <a:rPr lang="cs-CZ" altLang="cs-CZ" sz="1700" b="1" dirty="0"/>
              <a:t>střídavě</a:t>
            </a:r>
            <a:r>
              <a:rPr lang="cs-CZ" altLang="cs-CZ" sz="1700" dirty="0"/>
              <a:t> snímky pro levé a pravé oko</a:t>
            </a:r>
          </a:p>
          <a:p>
            <a:pPr marL="742950" lvl="1" indent="-285750" eaLnBrk="1" hangingPunct="1"/>
            <a:r>
              <a:rPr lang="cs-CZ" altLang="cs-CZ" sz="1700" dirty="0"/>
              <a:t>nebo zobrazovat v jednom snímku </a:t>
            </a:r>
            <a:r>
              <a:rPr lang="cs-CZ" altLang="cs-CZ" sz="1700" b="1" dirty="0"/>
              <a:t>střídavě proložené</a:t>
            </a:r>
            <a:r>
              <a:rPr lang="cs-CZ" altLang="cs-CZ" sz="1700" dirty="0"/>
              <a:t> pixely pro levé a pro pravé oko</a:t>
            </a:r>
          </a:p>
          <a:p>
            <a:pPr eaLnBrk="1" hangingPunct="1"/>
            <a:r>
              <a:rPr lang="cs-CZ" altLang="cs-CZ" sz="1700" dirty="0"/>
              <a:t>Divák musí být vybaven </a:t>
            </a:r>
            <a:r>
              <a:rPr lang="cs-CZ" altLang="cs-CZ" sz="1700" b="1" dirty="0"/>
              <a:t>brýlemi</a:t>
            </a:r>
            <a:r>
              <a:rPr lang="cs-CZ" altLang="cs-CZ" sz="1700" dirty="0"/>
              <a:t>, které zajistí, že každé oko vidí jen ty snímky nebo pixely, které jsou pro něj určeny</a:t>
            </a:r>
          </a:p>
          <a:p>
            <a:pPr marL="742950" lvl="1" indent="-285750" eaLnBrk="1" hangingPunct="1">
              <a:buFont typeface="Wingdings" panose="05000000000000000000" pitchFamily="2" charset="2"/>
              <a:buNone/>
            </a:pPr>
            <a:endParaRPr lang="cs-CZ" altLang="cs-CZ" sz="1700" dirty="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CA0A40F4-4BEE-4B88-BC86-3F1E5EAE14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Pasivní 3D displej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9E2925DD-2D2C-43F1-8500-1B7940A38A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28800"/>
            <a:ext cx="8291264" cy="4411662"/>
          </a:xfrm>
        </p:spPr>
        <p:txBody>
          <a:bodyPr/>
          <a:lstStyle/>
          <a:p>
            <a:pPr eaLnBrk="1" hangingPunct="1"/>
            <a:r>
              <a:rPr lang="cs-CZ" altLang="cs-CZ" sz="1600" dirty="0"/>
              <a:t>Na jediné obrazovce jsou </a:t>
            </a:r>
            <a:r>
              <a:rPr lang="cs-CZ" altLang="cs-CZ" sz="1600" b="1" dirty="0"/>
              <a:t>současně</a:t>
            </a:r>
            <a:r>
              <a:rPr lang="cs-CZ" altLang="cs-CZ" sz="1600" dirty="0"/>
              <a:t> zobrazeny dva různé obrazy, jeden pro levé, druhý pro pravé oko </a:t>
            </a:r>
          </a:p>
          <a:p>
            <a:pPr eaLnBrk="1" hangingPunct="1"/>
            <a:r>
              <a:rPr lang="cs-CZ" altLang="cs-CZ" sz="1600" dirty="0"/>
              <a:t>Dvojité zobrazení probíhá tak, že liché pixely obrazovky zobrazují levý obraz, sudé pixely obrazovky obraz pro pravé oko</a:t>
            </a:r>
          </a:p>
          <a:p>
            <a:pPr eaLnBrk="1" hangingPunct="1"/>
            <a:r>
              <a:rPr lang="cs-CZ" altLang="cs-CZ" sz="1600" b="1" dirty="0"/>
              <a:t>Liché pixely</a:t>
            </a:r>
            <a:r>
              <a:rPr lang="cs-CZ" altLang="cs-CZ" sz="1600" dirty="0"/>
              <a:t> jsou vybaveny polarizačním filtrem, který </a:t>
            </a:r>
            <a:r>
              <a:rPr lang="cs-CZ" altLang="cs-CZ" sz="1600" b="1" dirty="0"/>
              <a:t>polarizuje světlo vertikálně</a:t>
            </a:r>
          </a:p>
          <a:p>
            <a:pPr eaLnBrk="1" hangingPunct="1"/>
            <a:r>
              <a:rPr lang="cs-CZ" altLang="cs-CZ" sz="1600" b="1" dirty="0"/>
              <a:t>Sudé pixely</a:t>
            </a:r>
            <a:r>
              <a:rPr lang="cs-CZ" altLang="cs-CZ" sz="1600" dirty="0"/>
              <a:t> jsou vybaveny polarizačním filtrem, který </a:t>
            </a:r>
            <a:r>
              <a:rPr lang="cs-CZ" altLang="cs-CZ" sz="1600" b="1" dirty="0"/>
              <a:t>polarizuje světlo horizontálně</a:t>
            </a:r>
          </a:p>
          <a:p>
            <a:pPr eaLnBrk="1" hangingPunct="1"/>
            <a:r>
              <a:rPr lang="cs-CZ" altLang="cs-CZ" sz="1600" dirty="0"/>
              <a:t>Obraz pro levé oko je tedy složen z pixelu svítících vertikálně polarizovaným světlem</a:t>
            </a:r>
          </a:p>
          <a:p>
            <a:pPr eaLnBrk="1" hangingPunct="1"/>
            <a:r>
              <a:rPr lang="cs-CZ" altLang="cs-CZ" sz="1600" dirty="0"/>
              <a:t>Obraz pro pravé oko je tedy složen z pixelu svítících horizontálně polarizovaným světlem</a:t>
            </a:r>
          </a:p>
          <a:p>
            <a:pPr eaLnBrk="1" hangingPunct="1"/>
            <a:r>
              <a:rPr lang="cs-CZ" altLang="cs-CZ" sz="1600" dirty="0"/>
              <a:t>Rozlišení levého a pravého obrazu je poloviční oproti celkovému rozlišení displeje - v případě Full HD obrazu jde tedy o 960x1080 místo 1920x1080 pokud se střídá polarizace sloupců nebo 1920x540 pokud se střídá polarizace řádků.</a:t>
            </a:r>
          </a:p>
          <a:p>
            <a:pPr eaLnBrk="1" hangingPunct="1"/>
            <a:r>
              <a:rPr lang="cs-CZ" altLang="cs-CZ" sz="1600" dirty="0"/>
              <a:t>3D brýle jsou jednoduché, levné, neobsahují žádné napájení a nemusí být nijak propojeny s TV</a:t>
            </a:r>
          </a:p>
          <a:p>
            <a:pPr eaLnBrk="1" hangingPunct="1"/>
            <a:r>
              <a:rPr lang="cs-CZ" altLang="cs-CZ" sz="1600" b="1" dirty="0"/>
              <a:t>Brýle obsahují pouze polarizační filtry</a:t>
            </a:r>
            <a:r>
              <a:rPr lang="cs-CZ" altLang="cs-CZ" sz="1600" dirty="0"/>
              <a:t>, které propustí ke každému oku pouze světlo ze správně polarizovaných pixelů (k levému oko pouze vertikálně polarizované světlo a k pravému naopak)</a:t>
            </a:r>
          </a:p>
          <a:p>
            <a:pPr eaLnBrk="1" hangingPunct="1"/>
            <a:r>
              <a:rPr lang="cs-CZ" altLang="cs-CZ" sz="1600" dirty="0"/>
              <a:t>Při naklonění hlavy o 45 stupňů vidí obě oči oba obrázky zároveň (s polovičním intenzitou jasu) – hlavu je potřeba při sledování držet zcela rovně</a:t>
            </a:r>
          </a:p>
          <a:p>
            <a:pPr eaLnBrk="1" hangingPunct="1">
              <a:lnSpc>
                <a:spcPct val="80000"/>
              </a:lnSpc>
            </a:pPr>
            <a:endParaRPr lang="cs-CZ" altLang="cs-CZ" sz="1600" dirty="0"/>
          </a:p>
          <a:p>
            <a:pPr eaLnBrk="1" hangingPunct="1">
              <a:lnSpc>
                <a:spcPct val="80000"/>
              </a:lnSpc>
            </a:pPr>
            <a:endParaRPr lang="cs-CZ" altLang="cs-CZ" sz="1300" dirty="0"/>
          </a:p>
          <a:p>
            <a:pPr eaLnBrk="1" hangingPunct="1">
              <a:lnSpc>
                <a:spcPct val="80000"/>
              </a:lnSpc>
            </a:pPr>
            <a:endParaRPr lang="cs-CZ" altLang="cs-CZ" sz="13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4CCC05-8BB4-4602-A796-BC2B4446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Gamma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DA35CF09-DF1B-46A8-BB8E-DBEF0646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56792"/>
            <a:ext cx="4770252" cy="4675658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7AC5F700-1AAB-4409-99BC-80E5E9D715A9}"/>
              </a:ext>
            </a:extLst>
          </p:cNvPr>
          <p:cNvSpPr txBox="1"/>
          <p:nvPr/>
        </p:nvSpPr>
        <p:spPr>
          <a:xfrm>
            <a:off x="5386351" y="1556792"/>
            <a:ext cx="249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rgbClr val="FF0000"/>
                </a:solidFill>
              </a:rPr>
              <a:t>Ideální </a:t>
            </a:r>
            <a:r>
              <a:rPr lang="cs-CZ" dirty="0" err="1">
                <a:solidFill>
                  <a:srgbClr val="FF0000"/>
                </a:solidFill>
              </a:rPr>
              <a:t>gamma</a:t>
            </a:r>
            <a:r>
              <a:rPr lang="cs-CZ" dirty="0">
                <a:solidFill>
                  <a:srgbClr val="FF0000"/>
                </a:solidFill>
              </a:rPr>
              <a:t> křivka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2F8CD0D-CA53-4E1A-9EBC-2143E616EC13}"/>
              </a:ext>
            </a:extLst>
          </p:cNvPr>
          <p:cNvSpPr txBox="1"/>
          <p:nvPr/>
        </p:nvSpPr>
        <p:spPr>
          <a:xfrm>
            <a:off x="5386350" y="2082711"/>
            <a:ext cx="314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Skutečná charakteristika monitoru není dokonalá</a:t>
            </a:r>
          </a:p>
        </p:txBody>
      </p:sp>
      <p:cxnSp>
        <p:nvCxnSpPr>
          <p:cNvPr id="14" name="Přímá spojnice se šipkou 13">
            <a:extLst>
              <a:ext uri="{FF2B5EF4-FFF2-40B4-BE49-F238E27FC236}">
                <a16:creationId xmlns:a16="http://schemas.microsoft.com/office/drawing/2014/main" id="{02B926B8-04E9-49F4-AD5C-02116D0970DE}"/>
              </a:ext>
            </a:extLst>
          </p:cNvPr>
          <p:cNvCxnSpPr/>
          <p:nvPr/>
        </p:nvCxnSpPr>
        <p:spPr>
          <a:xfrm>
            <a:off x="4085668" y="6381328"/>
            <a:ext cx="1296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8EF06847-83CD-4C13-96B3-A2D82C4EA987}"/>
              </a:ext>
            </a:extLst>
          </p:cNvPr>
          <p:cNvSpPr txBox="1"/>
          <p:nvPr/>
        </p:nvSpPr>
        <p:spPr>
          <a:xfrm>
            <a:off x="3419872" y="638132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hodnota</a:t>
            </a:r>
          </a:p>
        </p:txBody>
      </p:sp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3BD4E691-FB83-43AD-8C18-0AB55B19E1E7}"/>
              </a:ext>
            </a:extLst>
          </p:cNvPr>
          <p:cNvCxnSpPr/>
          <p:nvPr/>
        </p:nvCxnSpPr>
        <p:spPr>
          <a:xfrm flipV="1">
            <a:off x="457200" y="1628800"/>
            <a:ext cx="0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C7F142DD-D594-40A6-AF6F-95DAD50BB5B5}"/>
              </a:ext>
            </a:extLst>
          </p:cNvPr>
          <p:cNvSpPr txBox="1"/>
          <p:nvPr/>
        </p:nvSpPr>
        <p:spPr>
          <a:xfrm>
            <a:off x="107504" y="254437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JAS</a:t>
            </a:r>
          </a:p>
        </p:txBody>
      </p:sp>
    </p:spTree>
    <p:extLst>
      <p:ext uri="{BB962C8B-B14F-4D97-AF65-F5344CB8AC3E}">
        <p14:creationId xmlns:p14="http://schemas.microsoft.com/office/powerpoint/2010/main" val="389274071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D15347-F53B-4AB9-B5AE-FF69047DC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Pasivní 3D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80741212-B296-4212-A33C-9D7510899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76872"/>
            <a:ext cx="7543800" cy="4243388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9E7844D3-25EE-4BD5-AA1F-42FED1DFC862}"/>
              </a:ext>
            </a:extLst>
          </p:cNvPr>
          <p:cNvSpPr txBox="1"/>
          <p:nvPr/>
        </p:nvSpPr>
        <p:spPr>
          <a:xfrm>
            <a:off x="431546" y="1696862"/>
            <a:ext cx="471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Snímek pasivního 3D při pohledu bez brýlí</a:t>
            </a:r>
          </a:p>
        </p:txBody>
      </p:sp>
    </p:spTree>
    <p:extLst>
      <p:ext uri="{BB962C8B-B14F-4D97-AF65-F5344CB8AC3E}">
        <p14:creationId xmlns:p14="http://schemas.microsoft.com/office/powerpoint/2010/main" val="206983793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BFA753E5-07FE-417B-A6CD-70197DBD85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Aktivní 3D displej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F5E7E8D7-9540-45B1-B185-010969AE04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0425" y="1556792"/>
            <a:ext cx="8229600" cy="5040560"/>
          </a:xfrm>
        </p:spPr>
        <p:txBody>
          <a:bodyPr/>
          <a:lstStyle/>
          <a:p>
            <a:pPr eaLnBrk="1" hangingPunct="1"/>
            <a:r>
              <a:rPr lang="cs-CZ" altLang="cs-CZ" sz="1900" dirty="0"/>
              <a:t>Displej </a:t>
            </a:r>
            <a:r>
              <a:rPr lang="cs-CZ" altLang="cs-CZ" sz="1900" b="1" dirty="0"/>
              <a:t>střídavě</a:t>
            </a:r>
            <a:r>
              <a:rPr lang="cs-CZ" altLang="cs-CZ" sz="1900" dirty="0"/>
              <a:t> promítá obraz pro pravé a pro levé oko (v plném rozlišení)</a:t>
            </a:r>
          </a:p>
          <a:p>
            <a:pPr eaLnBrk="1" hangingPunct="1"/>
            <a:r>
              <a:rPr lang="cs-CZ" altLang="cs-CZ" sz="1900" dirty="0"/>
              <a:t>Velmi rychle se tedy střídají dva snímky – displej viditelně bliká</a:t>
            </a:r>
          </a:p>
          <a:p>
            <a:pPr eaLnBrk="1" hangingPunct="1"/>
            <a:r>
              <a:rPr lang="cs-CZ" altLang="cs-CZ" sz="1900" dirty="0"/>
              <a:t>V aktivních brýlích jsou zasazena "skla" s vrstvou tekutých krystalů (LCD), které dokáží ve zlomku vteřiny obraz zastínit a poté opět odkrýt </a:t>
            </a:r>
          </a:p>
          <a:p>
            <a:pPr eaLnBrk="1" hangingPunct="1"/>
            <a:r>
              <a:rPr lang="cs-CZ" altLang="cs-CZ" sz="1900" dirty="0"/>
              <a:t>Ve chvíli, kdy obrazovka kreslí obraz pro pravé oko, zastíní se levé oko, a za chvilku naopak… </a:t>
            </a:r>
          </a:p>
          <a:p>
            <a:pPr eaLnBrk="1" hangingPunct="1"/>
            <a:r>
              <a:rPr lang="cs-CZ" altLang="cs-CZ" sz="1900" dirty="0"/>
              <a:t>Každé oko tak vidí vždy jen obraz pro něj</a:t>
            </a:r>
          </a:p>
          <a:p>
            <a:pPr eaLnBrk="1" hangingPunct="1"/>
            <a:r>
              <a:rPr lang="cs-CZ" altLang="cs-CZ" sz="1900" dirty="0"/>
              <a:t>Vždy se díváme </a:t>
            </a:r>
            <a:r>
              <a:rPr lang="cs-CZ" altLang="cs-CZ" sz="1900" b="1" dirty="0"/>
              <a:t>pouze jedním okem </a:t>
            </a:r>
            <a:r>
              <a:rPr lang="cs-CZ" altLang="cs-CZ" sz="1900" dirty="0"/>
              <a:t>a druhé je zastíněno  </a:t>
            </a:r>
          </a:p>
          <a:p>
            <a:pPr eaLnBrk="1" hangingPunct="1"/>
            <a:r>
              <a:rPr lang="cs-CZ" altLang="cs-CZ" sz="1900" dirty="0"/>
              <a:t>Díky vysoké frekvenci snímků oko stmívání nepostřehne, obraz působí klidně</a:t>
            </a:r>
          </a:p>
          <a:p>
            <a:pPr eaLnBrk="1" hangingPunct="1"/>
            <a:r>
              <a:rPr lang="cs-CZ" altLang="cs-CZ" sz="1900" dirty="0"/>
              <a:t>Aby brýle věděly, které oko kdy zakrýt, musí být komunikovat s displejem (jsou s ním synchronizovány) </a:t>
            </a:r>
          </a:p>
          <a:p>
            <a:pPr eaLnBrk="1" hangingPunct="1"/>
            <a:r>
              <a:rPr lang="cs-CZ" altLang="cs-CZ" sz="1900" dirty="0"/>
              <a:t>K synchronizaci se využívá infračervený paprsek</a:t>
            </a:r>
          </a:p>
          <a:p>
            <a:pPr eaLnBrk="1" hangingPunct="1"/>
            <a:r>
              <a:rPr lang="cs-CZ" altLang="cs-CZ" sz="1900" dirty="0"/>
              <a:t>Brýle jsou poměrně složité, drahé a musí se napájet z baterie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141A04-8460-4675-B474-7B395C92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Aktivní 3D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D8184930-8ABA-4729-BDF1-D0198DE4E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64904"/>
            <a:ext cx="6477000" cy="36480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C66748A2-4C39-41DA-9634-E86BFF4CEBB6}"/>
              </a:ext>
            </a:extLst>
          </p:cNvPr>
          <p:cNvSpPr txBox="1"/>
          <p:nvPr/>
        </p:nvSpPr>
        <p:spPr>
          <a:xfrm>
            <a:off x="683568" y="1692020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Na displej se díváme skrz brýle vždy jen jedním okem, druhé sklo je neprůhledné.  </a:t>
            </a:r>
          </a:p>
        </p:txBody>
      </p:sp>
    </p:spTree>
    <p:extLst>
      <p:ext uri="{BB962C8B-B14F-4D97-AF65-F5344CB8AC3E}">
        <p14:creationId xmlns:p14="http://schemas.microsoft.com/office/powerpoint/2010/main" val="121273589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BF2864B0-7B3C-4C99-BEBC-EECC3D6A2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41566"/>
            <a:ext cx="6552728" cy="5031320"/>
          </a:xfrm>
        </p:spPr>
      </p:pic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CA3D9989-2D11-4785-81CC-BC2B0AF5A8D2}"/>
              </a:ext>
            </a:extLst>
          </p:cNvPr>
          <p:cNvCxnSpPr/>
          <p:nvPr/>
        </p:nvCxnSpPr>
        <p:spPr>
          <a:xfrm>
            <a:off x="7740352" y="2132856"/>
            <a:ext cx="0" cy="3816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ovéPole 7">
            <a:extLst>
              <a:ext uri="{FF2B5EF4-FFF2-40B4-BE49-F238E27FC236}">
                <a16:creationId xmlns:a16="http://schemas.microsoft.com/office/drawing/2014/main" id="{55C0D4B2-0FF9-4388-9B3D-597EDA324AFD}"/>
              </a:ext>
            </a:extLst>
          </p:cNvPr>
          <p:cNvSpPr txBox="1"/>
          <p:nvPr/>
        </p:nvSpPr>
        <p:spPr>
          <a:xfrm>
            <a:off x="7740352" y="242088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čas</a:t>
            </a:r>
          </a:p>
        </p:txBody>
      </p:sp>
    </p:spTree>
    <p:extLst>
      <p:ext uri="{BB962C8B-B14F-4D97-AF65-F5344CB8AC3E}">
        <p14:creationId xmlns:p14="http://schemas.microsoft.com/office/powerpoint/2010/main" val="124411262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10CCAE53-A360-4914-B369-97734AC8A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92748"/>
            <a:ext cx="8229600" cy="3762103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DD6D4219-74C4-43E0-8DBF-B16407B7274D}"/>
              </a:ext>
            </a:extLst>
          </p:cNvPr>
          <p:cNvSpPr txBox="1"/>
          <p:nvPr/>
        </p:nvSpPr>
        <p:spPr>
          <a:xfrm>
            <a:off x="827584" y="2060848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Pasivní						Aktivní</a:t>
            </a:r>
          </a:p>
        </p:txBody>
      </p:sp>
    </p:spTree>
    <p:extLst>
      <p:ext uri="{BB962C8B-B14F-4D97-AF65-F5344CB8AC3E}">
        <p14:creationId xmlns:p14="http://schemas.microsoft.com/office/powerpoint/2010/main" val="3200689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CCDF3FBF-BD29-438B-A50D-9B483B7C2E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3D displeje - srovnání</a:t>
            </a:r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BB510B96-E78D-4C1E-8B5C-374B50DD4B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600"/>
              <a:t>Aktivní 3D displej</a:t>
            </a:r>
          </a:p>
          <a:p>
            <a:pPr lvl="1" eaLnBrk="1" hangingPunct="1"/>
            <a:r>
              <a:rPr lang="cs-CZ" altLang="cs-CZ" sz="2200"/>
              <a:t>Drahé brýle</a:t>
            </a:r>
          </a:p>
          <a:p>
            <a:pPr lvl="1" eaLnBrk="1" hangingPunct="1"/>
            <a:r>
              <a:rPr lang="cs-CZ" altLang="cs-CZ" sz="2200"/>
              <a:t>Dokonalé Full HD rozlišení</a:t>
            </a:r>
          </a:p>
          <a:p>
            <a:pPr lvl="1" eaLnBrk="1" hangingPunct="1"/>
            <a:r>
              <a:rPr lang="cs-CZ" altLang="cs-CZ" sz="2200"/>
              <a:t>Neviditelný rastr</a:t>
            </a:r>
          </a:p>
          <a:p>
            <a:pPr lvl="1" eaLnBrk="1" hangingPunct="1"/>
            <a:r>
              <a:rPr lang="cs-CZ" altLang="cs-CZ" sz="2200"/>
              <a:t>Blikání, trochu horší plynulost</a:t>
            </a:r>
          </a:p>
          <a:p>
            <a:pPr eaLnBrk="1" hangingPunct="1"/>
            <a:r>
              <a:rPr lang="cs-CZ" altLang="cs-CZ" sz="2600"/>
              <a:t>Pasivní 3D displej</a:t>
            </a:r>
          </a:p>
          <a:p>
            <a:pPr lvl="1" eaLnBrk="1" hangingPunct="1"/>
            <a:r>
              <a:rPr lang="cs-CZ" altLang="cs-CZ" sz="2200"/>
              <a:t>Velmi levné brýle</a:t>
            </a:r>
          </a:p>
          <a:p>
            <a:pPr lvl="1" eaLnBrk="1" hangingPunct="1"/>
            <a:r>
              <a:rPr lang="cs-CZ" altLang="cs-CZ" sz="2200"/>
              <a:t>Dokonalá plynulost</a:t>
            </a:r>
          </a:p>
          <a:p>
            <a:pPr lvl="1" eaLnBrk="1" hangingPunct="1"/>
            <a:r>
              <a:rPr lang="cs-CZ" altLang="cs-CZ" sz="2200"/>
              <a:t>Velmi efektivní 3D-efekt</a:t>
            </a:r>
          </a:p>
          <a:p>
            <a:pPr lvl="1" eaLnBrk="1" hangingPunct="1"/>
            <a:r>
              <a:rPr lang="cs-CZ" altLang="cs-CZ" sz="2200"/>
              <a:t>Nižší rozlišení obrazu, viditelný rastr (černé body)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3B52BDA2-E2A0-4F39-8DA4-BDCF8ED0D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3D displeje</a:t>
            </a:r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0EE1ABDC-DCA5-4BE9-814E-B733E05587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400" dirty="0"/>
              <a:t>Vše co bylo řečeno pro 3D technologii platí pro plasmu, LCD i OLED</a:t>
            </a:r>
          </a:p>
          <a:p>
            <a:pPr eaLnBrk="1" hangingPunct="1"/>
            <a:endParaRPr lang="cs-CZ" altLang="cs-CZ" sz="2400" dirty="0"/>
          </a:p>
          <a:p>
            <a:pPr eaLnBrk="1" hangingPunct="1"/>
            <a:r>
              <a:rPr lang="cs-CZ" altLang="cs-CZ" sz="2400" dirty="0"/>
              <a:t>Realizace pasivního displeje jako LCD je jednodušší – celý systém je již v principu založen na polarizaci světla. Stačí použít opačnou polarizaci pro sudé a liché řádky.</a:t>
            </a:r>
          </a:p>
          <a:p>
            <a:pPr eaLnBrk="1" hangingPunct="1"/>
            <a:endParaRPr lang="cs-CZ" altLang="cs-CZ" sz="2400" dirty="0"/>
          </a:p>
          <a:p>
            <a:pPr eaLnBrk="1" hangingPunct="1"/>
            <a:r>
              <a:rPr lang="cs-CZ" altLang="cs-CZ" sz="2400" dirty="0"/>
              <a:t>Realizace aktivního 3D je jednodušší na OLED a plazmovém displeji. Na těchto displejích nepoužíváme polarizaci světla a umíme zde rychle zobrazovat různé snímky (mají krátkou dobu odezvy)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D2CDFC13-1296-4741-9406-9714C0C118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Dotekové displeje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615AE7A8-4AF7-4FAC-894E-B72BB62E8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2"/>
            <a:ext cx="8229600" cy="501649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1600" b="1" i="1" dirty="0" err="1"/>
              <a:t>Rezistivní</a:t>
            </a:r>
            <a:r>
              <a:rPr lang="cs-CZ" altLang="cs-CZ" sz="1600" b="1" i="1" dirty="0"/>
              <a:t> displej</a:t>
            </a:r>
            <a:r>
              <a:rPr lang="cs-CZ" altLang="cs-CZ" sz="1600" dirty="0"/>
              <a:t> </a:t>
            </a:r>
          </a:p>
          <a:p>
            <a:pPr eaLnBrk="1" hangingPunct="1"/>
            <a:r>
              <a:rPr lang="cs-CZ" altLang="cs-CZ" sz="1600" dirty="0"/>
              <a:t>povrch displeje je pokryt </a:t>
            </a:r>
            <a:r>
              <a:rPr lang="cs-CZ" altLang="cs-CZ" sz="1600" b="1" dirty="0"/>
              <a:t>pružnou membránou </a:t>
            </a:r>
            <a:r>
              <a:rPr lang="cs-CZ" altLang="cs-CZ" sz="1600" dirty="0"/>
              <a:t>s průhlednou kovovou vrstvou, pod níž je ještě další vodivá vrstva obsahující miniaturní mřížku</a:t>
            </a:r>
          </a:p>
          <a:p>
            <a:pPr eaLnBrk="1" hangingPunct="1"/>
            <a:r>
              <a:rPr lang="cs-CZ" altLang="cs-CZ" sz="1600" dirty="0"/>
              <a:t>Při dotyku </a:t>
            </a:r>
            <a:r>
              <a:rPr lang="cs-CZ" altLang="cs-CZ" sz="1600" b="1" dirty="0" err="1"/>
              <a:t>stylusem</a:t>
            </a:r>
            <a:r>
              <a:rPr lang="cs-CZ" altLang="cs-CZ" sz="1600" dirty="0"/>
              <a:t> nebo prstem se vrchní vrstva mírně </a:t>
            </a:r>
            <a:r>
              <a:rPr lang="cs-CZ" altLang="cs-CZ" sz="1600" b="1" dirty="0"/>
              <a:t>prohne</a:t>
            </a:r>
            <a:r>
              <a:rPr lang="cs-CZ" altLang="cs-CZ" sz="1600" dirty="0"/>
              <a:t> a spojí tak dvě vrstvy pod sebou a v místě dotyku začne procházet elektrický proud.</a:t>
            </a:r>
          </a:p>
          <a:p>
            <a:pPr eaLnBrk="1" hangingPunct="1"/>
            <a:r>
              <a:rPr lang="cs-CZ" altLang="cs-CZ" sz="1600" dirty="0"/>
              <a:t>Řídící jednotka podle signálu přicházejícího ze spodní vodivé mřížky rozpozná a vyhodnotí polohu dotyku</a:t>
            </a:r>
          </a:p>
          <a:p>
            <a:pPr eaLnBrk="1" hangingPunct="1"/>
            <a:r>
              <a:rPr lang="cs-CZ" altLang="cs-CZ" sz="1600" dirty="0"/>
              <a:t>V místě dotyku je obraz </a:t>
            </a:r>
            <a:r>
              <a:rPr lang="cs-CZ" altLang="cs-CZ" sz="1600" b="1" dirty="0"/>
              <a:t>deformován</a:t>
            </a:r>
            <a:r>
              <a:rPr lang="cs-CZ" altLang="cs-CZ" sz="1600" dirty="0"/>
              <a:t>, protože displej se prohne (cca o 1-2 milimetry)</a:t>
            </a:r>
          </a:p>
          <a:p>
            <a:pPr eaLnBrk="1" hangingPunct="1"/>
            <a:r>
              <a:rPr lang="cs-CZ" altLang="cs-CZ" sz="1600" dirty="0"/>
              <a:t>Barevné podání displeje není ideální, protože obsahuje další vrstvy tvořící vodivé cesty pro určení místa doteku</a:t>
            </a:r>
          </a:p>
          <a:p>
            <a:pPr eaLnBrk="1" hangingPunct="1"/>
            <a:r>
              <a:rPr lang="cs-CZ" altLang="cs-CZ" sz="1600" dirty="0" err="1"/>
              <a:t>Rezistivní</a:t>
            </a:r>
            <a:r>
              <a:rPr lang="cs-CZ" altLang="cs-CZ" sz="1600" dirty="0"/>
              <a:t> displeje se používaly u prvního mobilního hw (PDA, navigace, staré mobilní telefony)</a:t>
            </a:r>
          </a:p>
          <a:p>
            <a:pPr eaLnBrk="1" hangingPunct="1"/>
            <a:r>
              <a:rPr lang="cs-CZ" altLang="cs-CZ" sz="1600" dirty="0"/>
              <a:t>Dnes se používají jen výjimečně</a:t>
            </a:r>
          </a:p>
          <a:p>
            <a:pPr eaLnBrk="1" hangingPunct="1"/>
            <a:r>
              <a:rPr lang="cs-CZ" sz="1600" dirty="0"/>
              <a:t>Je výborný, budete-li na displej klepat. Vůbec se nehodí, budete-li na displeji něco posouvat</a:t>
            </a:r>
            <a:endParaRPr lang="cs-CZ" altLang="cs-CZ" sz="1600" dirty="0"/>
          </a:p>
          <a:p>
            <a:pPr eaLnBrk="1" hangingPunct="1"/>
            <a:r>
              <a:rPr lang="cs-CZ" altLang="cs-CZ" sz="1600" dirty="0"/>
              <a:t>Přesnost určení místa dotyku není ideální</a:t>
            </a:r>
          </a:p>
          <a:p>
            <a:pPr eaLnBrk="1" hangingPunct="1"/>
            <a:r>
              <a:rPr lang="cs-CZ" altLang="cs-CZ" sz="1600" dirty="0"/>
              <a:t>Výhodou je, že displej lze ovládat i v rukavicích nebo nevodivými předměty – registruje místo, kde na něj zatlačíme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B30378-B53A-4452-8FF9-EE2A4663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Rezistivní</a:t>
            </a:r>
            <a:r>
              <a:rPr lang="cs-CZ" dirty="0"/>
              <a:t> displej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2CE36409-30CA-4B2A-ACD7-8664F117F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1" y="1628800"/>
            <a:ext cx="7364017" cy="4411662"/>
          </a:xfrm>
        </p:spPr>
      </p:pic>
    </p:spTree>
    <p:extLst>
      <p:ext uri="{BB962C8B-B14F-4D97-AF65-F5344CB8AC3E}">
        <p14:creationId xmlns:p14="http://schemas.microsoft.com/office/powerpoint/2010/main" val="423495552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3B3161DF-89C7-4252-B5B5-3DCE85A71A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Rezistivní displej</a:t>
            </a:r>
          </a:p>
        </p:txBody>
      </p:sp>
      <p:pic>
        <p:nvPicPr>
          <p:cNvPr id="124931" name="Picture 3">
            <a:extLst>
              <a:ext uri="{FF2B5EF4-FFF2-40B4-BE49-F238E27FC236}">
                <a16:creationId xmlns:a16="http://schemas.microsoft.com/office/drawing/2014/main" id="{C58D4942-5C5E-4133-959E-4E8A81651081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1700213"/>
            <a:ext cx="6491287" cy="4411662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E6E5E83-5833-4F56-A5C8-3267CF1DAA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475136B-DF44-42D6-BBBA-75EFBCFB33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Displeje a monitory jsou nejdůležitějším výstupním zařízením počítače</a:t>
            </a:r>
          </a:p>
          <a:p>
            <a:pPr eaLnBrk="1" hangingPunct="1"/>
            <a:r>
              <a:rPr lang="cs-CZ" altLang="cs-CZ" dirty="0"/>
              <a:t>Jejich úkolem je převést vstupní elektrický obrazový signál na viditelné snímky</a:t>
            </a:r>
          </a:p>
          <a:p>
            <a:pPr eaLnBrk="1" hangingPunct="1"/>
            <a:r>
              <a:rPr lang="cs-CZ" altLang="cs-CZ" dirty="0"/>
              <a:t>Většina dnešních zobrazovacích zařízení tvoří obraz </a:t>
            </a:r>
            <a:r>
              <a:rPr lang="cs-CZ" altLang="cs-CZ" b="1" dirty="0"/>
              <a:t>rastrově</a:t>
            </a:r>
            <a:r>
              <a:rPr lang="cs-CZ" altLang="cs-CZ" dirty="0"/>
              <a:t> – obraz je tvořen maticí bodů (pixelů)</a:t>
            </a:r>
          </a:p>
          <a:p>
            <a:pPr eaLnBrk="1" hangingPunct="1"/>
            <a:r>
              <a:rPr lang="cs-CZ" altLang="cs-CZ" dirty="0"/>
              <a:t>Vektorový způsob zobrazování používají pouze speciální systémy (vojenská, lékařská technika)</a:t>
            </a:r>
          </a:p>
          <a:p>
            <a:pPr eaLnBrk="1" hangingPunct="1"/>
            <a:endParaRPr lang="cs-CZ" altLang="cs-CZ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769F31A5-F18F-4D57-A94C-1F10331569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9829C77E-7D8A-4550-9233-6B6E4BDB8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600"/>
              <a:t>Applet s gamma testem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600">
                <a:hlinkClick r:id="rId2"/>
              </a:rPr>
              <a:t>http://www.tsi.enst.fr/~brettel/TESTS/Gamma/Gamma.html</a:t>
            </a:r>
            <a:endParaRPr lang="cs-CZ" altLang="cs-CZ" sz="2600"/>
          </a:p>
          <a:p>
            <a:pPr eaLnBrk="1" hangingPunct="1">
              <a:lnSpc>
                <a:spcPct val="90000"/>
              </a:lnSpc>
            </a:pPr>
            <a:endParaRPr lang="cs-CZ" altLang="cs-CZ" sz="2600"/>
          </a:p>
          <a:p>
            <a:pPr eaLnBrk="1" hangingPunct="1">
              <a:lnSpc>
                <a:spcPct val="90000"/>
              </a:lnSpc>
            </a:pPr>
            <a:endParaRPr lang="cs-CZ" altLang="cs-CZ" sz="2600"/>
          </a:p>
          <a:p>
            <a:pPr eaLnBrk="1" hangingPunct="1">
              <a:lnSpc>
                <a:spcPct val="90000"/>
              </a:lnSpc>
            </a:pPr>
            <a:endParaRPr lang="cs-CZ" altLang="cs-CZ" sz="2600"/>
          </a:p>
          <a:p>
            <a:pPr eaLnBrk="1" hangingPunct="1">
              <a:lnSpc>
                <a:spcPct val="90000"/>
              </a:lnSpc>
            </a:pPr>
            <a:r>
              <a:rPr lang="cs-CZ" altLang="cs-CZ" sz="2600"/>
              <a:t>Výborný gamma test (doporučuji měnit vertikální úhel pohledu na lcd a sledovat, jak se přitom mění gamma displeje)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 "/>
            </a:pPr>
            <a:endParaRPr lang="cs-CZ" altLang="cs-CZ" sz="26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 "/>
            </a:pPr>
            <a:r>
              <a:rPr lang="cs-CZ" altLang="cs-CZ" sz="2600"/>
              <a:t>http://www.lagom.nl/lcd-test/gamma_calibration.php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F7513AEF-C661-4CE4-ACF2-7DF4A3F53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45503"/>
            <a:ext cx="6624736" cy="4966359"/>
          </a:xfrm>
        </p:spPr>
      </p:pic>
    </p:spTree>
    <p:extLst>
      <p:ext uri="{BB962C8B-B14F-4D97-AF65-F5344CB8AC3E}">
        <p14:creationId xmlns:p14="http://schemas.microsoft.com/office/powerpoint/2010/main" val="75244124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71ADD83D-8FE2-4B41-B3F8-DE6AE883A8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Dotekové displeje</a:t>
            </a:r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FB16FF8B-904B-42DE-B7CF-49C3CCBCDC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600" b="1" i="1" dirty="0"/>
              <a:t>kapacitní displej</a:t>
            </a:r>
            <a:endParaRPr lang="cs-CZ" altLang="cs-CZ" sz="1600" b="1" dirty="0"/>
          </a:p>
          <a:p>
            <a:pPr eaLnBrk="1" hangingPunct="1"/>
            <a:r>
              <a:rPr lang="cs-CZ" sz="1600" dirty="0"/>
              <a:t>Používají dnes prakticky všechny chytré telefony a tablety</a:t>
            </a:r>
          </a:p>
          <a:p>
            <a:pPr eaLnBrk="1" hangingPunct="1"/>
            <a:r>
              <a:rPr lang="cs-CZ" sz="1600" dirty="0"/>
              <a:t>na displej není nutné tlačit, je </a:t>
            </a:r>
            <a:r>
              <a:rPr lang="cs-CZ" sz="1600" b="1" dirty="0"/>
              <a:t>pevný a neprohýbá se</a:t>
            </a:r>
            <a:endParaRPr lang="cs-CZ" altLang="cs-CZ" sz="1600" b="1" dirty="0"/>
          </a:p>
          <a:p>
            <a:pPr eaLnBrk="1" hangingPunct="1"/>
            <a:r>
              <a:rPr lang="cs-CZ" altLang="cs-CZ" sz="1600" dirty="0"/>
              <a:t>princip fungování kapacitního displeje je založen na </a:t>
            </a:r>
            <a:r>
              <a:rPr lang="cs-CZ" altLang="cs-CZ" sz="1600" b="1" dirty="0"/>
              <a:t>kapacitě a vodivosti lidského těla</a:t>
            </a:r>
            <a:r>
              <a:rPr lang="cs-CZ" altLang="cs-CZ" sz="1600" dirty="0"/>
              <a:t>, v tomto případě prstu u ruky.</a:t>
            </a:r>
          </a:p>
          <a:p>
            <a:pPr eaLnBrk="1" hangingPunct="1"/>
            <a:r>
              <a:rPr lang="cs-CZ" altLang="cs-CZ" sz="1600" dirty="0"/>
              <a:t>Je složen ze dvou průhledných vodivých vrstev nanesených na skle. </a:t>
            </a:r>
          </a:p>
          <a:p>
            <a:pPr eaLnBrk="1" hangingPunct="1"/>
            <a:r>
              <a:rPr lang="cs-CZ" altLang="cs-CZ" sz="1600" dirty="0"/>
              <a:t>Tyto dvě vrstvy tvoří kondenzátor s definovanou kapacitou. </a:t>
            </a:r>
          </a:p>
          <a:p>
            <a:pPr eaLnBrk="1" hangingPunct="1"/>
            <a:r>
              <a:rPr lang="cs-CZ" altLang="cs-CZ" sz="1600" dirty="0"/>
              <a:t>Na jedné vrstvě jsou v rozích vytvořeny celkem čtyři elektrody, v každém rohu jedna. </a:t>
            </a:r>
          </a:p>
          <a:p>
            <a:pPr eaLnBrk="1" hangingPunct="1"/>
            <a:r>
              <a:rPr lang="cs-CZ" altLang="cs-CZ" sz="1600" dirty="0"/>
              <a:t>Na elektrody je přivedeno malé napětí. V klidu je odběr proudu z elektrod velmi malý.</a:t>
            </a:r>
          </a:p>
          <a:p>
            <a:pPr eaLnBrk="1" hangingPunct="1"/>
            <a:r>
              <a:rPr lang="cs-CZ" altLang="cs-CZ" sz="1600" dirty="0"/>
              <a:t>Při dotyku displeje dojde ke vzniku parazitní kapacity mezi vrchní průhlednou elektrodou a prstem (uživatelem). Tím se zvětší odběr proudu z elektrod, který je vyhodnocován. </a:t>
            </a:r>
          </a:p>
          <a:p>
            <a:pPr eaLnBrk="1" hangingPunct="1"/>
            <a:r>
              <a:rPr lang="cs-CZ" altLang="cs-CZ" sz="1600" dirty="0"/>
              <a:t>Velikost proudu odebíraného z jednotlivých elektrod je přitom úměrná jejich vzdálenosti od místa dotyku </a:t>
            </a:r>
          </a:p>
          <a:p>
            <a:pPr eaLnBrk="1" hangingPunct="1"/>
            <a:r>
              <a:rPr lang="cs-CZ" altLang="cs-CZ" sz="1600" dirty="0"/>
              <a:t>Displej se při dotyku neprohýbá</a:t>
            </a:r>
          </a:p>
          <a:p>
            <a:pPr eaLnBrk="1" hangingPunct="1"/>
            <a:r>
              <a:rPr lang="cs-CZ" altLang="cs-CZ" sz="1600" dirty="0"/>
              <a:t>Dotek v prstem rukavici nebo např. tužkou nefunguje – dotýkat se musím vodivým předmětem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FDBB3E-24EB-4AD6-AB75-16C00987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Dotekové displeje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18D53772-54C2-4697-AA36-022C6768D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556792"/>
            <a:ext cx="4577243" cy="4590321"/>
          </a:xfrm>
        </p:spPr>
      </p:pic>
    </p:spTree>
    <p:extLst>
      <p:ext uri="{BB962C8B-B14F-4D97-AF65-F5344CB8AC3E}">
        <p14:creationId xmlns:p14="http://schemas.microsoft.com/office/powerpoint/2010/main" val="190416773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EB9E68F-5364-41DE-B51F-9DB0A62D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Kapacitní displej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EDF3156-99E6-47C8-ACA2-5A5DC2C67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8800"/>
            <a:ext cx="7337407" cy="4782162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C353E5F0-3EA9-4C49-B31C-5F5891427C4A}"/>
              </a:ext>
            </a:extLst>
          </p:cNvPr>
          <p:cNvSpPr txBox="1"/>
          <p:nvPr/>
        </p:nvSpPr>
        <p:spPr>
          <a:xfrm>
            <a:off x="4125903" y="2276872"/>
            <a:ext cx="4910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Moderní kapacitní displeje obsahují síť kapacitních senzorů rozmístěných po celé ploše a díky tomu umí registrovat </a:t>
            </a:r>
            <a:r>
              <a:rPr lang="cs-CZ" b="1" dirty="0" err="1"/>
              <a:t>multitouch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379938552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75869647-E9B3-4A1C-98B5-7ACB561716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Dotekové displeje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049A526B-A945-4DE6-B7A4-7A42014CA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400" b="1" dirty="0"/>
              <a:t>Infračervený panel</a:t>
            </a:r>
          </a:p>
          <a:p>
            <a:pPr eaLnBrk="1" hangingPunct="1"/>
            <a:r>
              <a:rPr lang="cs-CZ" altLang="cs-CZ" sz="1400" dirty="0"/>
              <a:t>Displej je opatřen rámečkem s IR diodami a fototranzistory </a:t>
            </a:r>
          </a:p>
          <a:p>
            <a:pPr eaLnBrk="1" hangingPunct="1"/>
            <a:r>
              <a:rPr lang="cs-CZ" altLang="cs-CZ" sz="1400" dirty="0"/>
              <a:t>Je vytvořena hustá síť infračervených paprsků (neviditelných), která se vsunutím jakéhokoli předmětu na určitém místě přeruší – nemusí ani dojít k úplnému doteku displeje</a:t>
            </a:r>
          </a:p>
          <a:p>
            <a:pPr eaLnBrk="1" hangingPunct="1"/>
            <a:r>
              <a:rPr lang="cs-CZ" altLang="cs-CZ" sz="1400" dirty="0"/>
              <a:t>Výhodou tohoto typu panelu je vysoká průhlednost, protože obraz není překryt žádnou další vrstvou, jako je tomu u ostatních typů panelů</a:t>
            </a:r>
          </a:p>
          <a:p>
            <a:pPr eaLnBrk="1" hangingPunct="1"/>
            <a:r>
              <a:rPr lang="cs-CZ" altLang="cs-CZ" sz="1400" dirty="0"/>
              <a:t>Nevýhodou je naopak menší přesnost panelu a zejména nemožnost detekovat malé předměty. </a:t>
            </a:r>
          </a:p>
          <a:p>
            <a:pPr eaLnBrk="1" hangingPunct="1"/>
            <a:r>
              <a:rPr lang="cs-CZ" altLang="cs-CZ" sz="1400" dirty="0"/>
              <a:t>Tímto rámem šlo vybavit i CRT nebo plasmu</a:t>
            </a:r>
          </a:p>
          <a:p>
            <a:pPr eaLnBrk="1" hangingPunct="1">
              <a:lnSpc>
                <a:spcPct val="90000"/>
              </a:lnSpc>
            </a:pPr>
            <a:endParaRPr lang="cs-CZ" altLang="cs-CZ" sz="1400"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95BC1920-AB4F-4768-A5D5-4CD2C210C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29" y="4221088"/>
            <a:ext cx="3381375" cy="202882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40EFE422-8F8B-4AF3-A4B6-5E6A6B8F6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219" y="3686851"/>
            <a:ext cx="4405863" cy="2776525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BE15B0-E6DC-405E-8270-55576C03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Dotekové displeje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647C696-ADE5-4E16-B7DE-C990C4A83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cs-CZ" altLang="cs-CZ" sz="1600" b="1" dirty="0"/>
              <a:t>Displej s povrchovou akustickou vlnou</a:t>
            </a:r>
          </a:p>
          <a:p>
            <a:pPr eaLnBrk="1" hangingPunct="1"/>
            <a:r>
              <a:rPr lang="cs-CZ" altLang="cs-CZ" sz="1600" dirty="0"/>
              <a:t>Pro tyto displeje se používá označení </a:t>
            </a:r>
            <a:r>
              <a:rPr lang="cs-CZ" altLang="cs-CZ" sz="1600" b="1" dirty="0"/>
              <a:t>SAW</a:t>
            </a:r>
            <a:r>
              <a:rPr lang="cs-CZ" altLang="cs-CZ" sz="1600" dirty="0"/>
              <a:t> (z anglického </a:t>
            </a:r>
            <a:r>
              <a:rPr lang="cs-CZ" altLang="cs-CZ" sz="1600" dirty="0" err="1"/>
              <a:t>Surface</a:t>
            </a:r>
            <a:r>
              <a:rPr lang="cs-CZ" altLang="cs-CZ" sz="1600" dirty="0"/>
              <a:t> </a:t>
            </a:r>
            <a:r>
              <a:rPr lang="cs-CZ" altLang="cs-CZ" sz="1600" dirty="0" err="1"/>
              <a:t>Acoustic</a:t>
            </a:r>
            <a:r>
              <a:rPr lang="cs-CZ" altLang="cs-CZ" sz="1600" dirty="0"/>
              <a:t> </a:t>
            </a:r>
            <a:r>
              <a:rPr lang="cs-CZ" altLang="cs-CZ" sz="1600" dirty="0" err="1"/>
              <a:t>Wave</a:t>
            </a:r>
            <a:r>
              <a:rPr lang="cs-CZ" altLang="cs-CZ" sz="1600" dirty="0"/>
              <a:t>)</a:t>
            </a:r>
          </a:p>
          <a:p>
            <a:pPr eaLnBrk="1" hangingPunct="1"/>
            <a:r>
              <a:rPr lang="cs-CZ" altLang="cs-CZ" sz="1600" dirty="0"/>
              <a:t>v rozích pevné průhledné vrstvy nad displejem jsou umístěny vysílače a přijímače ultrazvukového signálu s frekvencí cca 5 MHz</a:t>
            </a:r>
          </a:p>
          <a:p>
            <a:pPr eaLnBrk="1" hangingPunct="1"/>
            <a:r>
              <a:rPr lang="cs-CZ" altLang="cs-CZ" sz="1600" dirty="0"/>
              <a:t>Ultrazvukové vlny se šíří napříč po ploše displeje </a:t>
            </a:r>
          </a:p>
          <a:p>
            <a:pPr eaLnBrk="1" hangingPunct="1"/>
            <a:r>
              <a:rPr lang="cs-CZ" altLang="cs-CZ" sz="1600" dirty="0"/>
              <a:t>Vložením předmětu do vlnového pole se šíření vln změní a řídicí jednotka tak podle vyslaných a přijatých signálů vyhodnotí polohu vložené překážky</a:t>
            </a:r>
          </a:p>
          <a:p>
            <a:endParaRPr lang="cs-CZ" sz="24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C220457-A96C-4287-B86D-4237AC73A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679624"/>
            <a:ext cx="7236296" cy="31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4302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BABF81A5-0C5B-4893-8D00-81D10EFE29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Kontrolní otázky</a:t>
            </a:r>
          </a:p>
        </p:txBody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AECD659A-0D73-4BBD-8D77-D2FA4BCF1F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0364" y="1556792"/>
            <a:ext cx="8363272" cy="4411662"/>
          </a:xfrm>
        </p:spPr>
        <p:txBody>
          <a:bodyPr/>
          <a:lstStyle/>
          <a:p>
            <a:r>
              <a:rPr lang="cs-CZ" altLang="cs-CZ" sz="1400" dirty="0"/>
              <a:t>Na kterou ze tří barevných složek je oko nejcitlivější a proč ?</a:t>
            </a:r>
          </a:p>
          <a:p>
            <a:r>
              <a:rPr lang="cs-CZ" altLang="cs-CZ" sz="1400" dirty="0"/>
              <a:t>Kolikabitovou barevnou hloubku má displej, který dokáže zobrazit 32 různých intenzit každého </a:t>
            </a:r>
            <a:r>
              <a:rPr lang="cs-CZ" altLang="cs-CZ" sz="1400" dirty="0" err="1"/>
              <a:t>subpixelu</a:t>
            </a:r>
            <a:r>
              <a:rPr lang="cs-CZ" altLang="cs-CZ" sz="1400" dirty="0"/>
              <a:t> ?</a:t>
            </a:r>
          </a:p>
          <a:p>
            <a:r>
              <a:rPr lang="cs-CZ" altLang="cs-CZ" sz="1400" dirty="0"/>
              <a:t>Kolikabitovou barevnou hloubku má </a:t>
            </a:r>
            <a:r>
              <a:rPr lang="cs-CZ" altLang="cs-CZ" sz="1400" dirty="0" err="1"/>
              <a:t>TrueColor</a:t>
            </a:r>
            <a:r>
              <a:rPr lang="cs-CZ" altLang="cs-CZ" sz="1400" dirty="0"/>
              <a:t> displej ?</a:t>
            </a:r>
          </a:p>
          <a:p>
            <a:r>
              <a:rPr lang="cs-CZ" altLang="cs-CZ" sz="1400" dirty="0"/>
              <a:t>Kolik různých intenzit modrého </a:t>
            </a:r>
            <a:r>
              <a:rPr lang="cs-CZ" altLang="cs-CZ" sz="1400" dirty="0" err="1"/>
              <a:t>subpixelu</a:t>
            </a:r>
            <a:r>
              <a:rPr lang="cs-CZ" altLang="cs-CZ" sz="1400" dirty="0"/>
              <a:t> lze zobrazit na displeji s barevnou hloubkou </a:t>
            </a:r>
            <a:r>
              <a:rPr lang="cs-CZ" altLang="cs-CZ" sz="1400" dirty="0" err="1"/>
              <a:t>TrueColor</a:t>
            </a:r>
            <a:r>
              <a:rPr lang="cs-CZ" altLang="cs-CZ" sz="1400" dirty="0"/>
              <a:t> ?</a:t>
            </a:r>
          </a:p>
          <a:p>
            <a:r>
              <a:rPr lang="cs-CZ" altLang="cs-CZ" sz="1400" dirty="0"/>
              <a:t>Jak se projeví mrtvý pixel na TN, IPS a PVA displeji ?</a:t>
            </a:r>
          </a:p>
          <a:p>
            <a:r>
              <a:rPr lang="cs-CZ" altLang="cs-CZ" sz="1400" dirty="0"/>
              <a:t>Seřaďte displeje dle dosažitelného jasu: plasma, CRT, LCD, OLED</a:t>
            </a:r>
          </a:p>
          <a:p>
            <a:r>
              <a:rPr lang="cs-CZ" altLang="cs-CZ" sz="1400" dirty="0"/>
              <a:t>Seřaďte displeje dle obvyklého dosažitelného statického kontrastu: TN LCD, IPS LCD, PVA LCD, Plasma, OLED</a:t>
            </a:r>
          </a:p>
          <a:p>
            <a:r>
              <a:rPr lang="cs-CZ" altLang="cs-CZ" sz="1400" dirty="0"/>
              <a:t>Vysvětlete kolísání spotřeba elektrické energie plasmového displeje</a:t>
            </a:r>
          </a:p>
          <a:p>
            <a:r>
              <a:rPr lang="cs-CZ" altLang="cs-CZ" sz="1400" dirty="0"/>
              <a:t>Uveďte alespoň dva hlavní důvody, proč se plasmové displeje běžně nepoužívají ve výpočetní technice.</a:t>
            </a:r>
          </a:p>
          <a:p>
            <a:r>
              <a:rPr lang="cs-CZ" altLang="cs-CZ" sz="1400" dirty="0"/>
              <a:t>Porovnejte barevnou hloubku displejů: TN LCD, OLED, IPS LCD, PVA LCD</a:t>
            </a:r>
          </a:p>
          <a:p>
            <a:r>
              <a:rPr lang="cs-CZ" altLang="cs-CZ" sz="1400" dirty="0"/>
              <a:t>Jaké výhody má RGB LED podsvícení oproti </a:t>
            </a:r>
            <a:r>
              <a:rPr lang="cs-CZ" altLang="cs-CZ" sz="1400" dirty="0" err="1"/>
              <a:t>Edge</a:t>
            </a:r>
            <a:r>
              <a:rPr lang="cs-CZ" altLang="cs-CZ" sz="1400" dirty="0"/>
              <a:t> LED ? Jaké výhody má naopak </a:t>
            </a:r>
            <a:r>
              <a:rPr lang="cs-CZ" altLang="cs-CZ" sz="1400" dirty="0" err="1"/>
              <a:t>Edge</a:t>
            </a:r>
            <a:r>
              <a:rPr lang="cs-CZ" altLang="cs-CZ" sz="1400" dirty="0"/>
              <a:t> LED podsvícení oproti RGB LED ?</a:t>
            </a:r>
          </a:p>
          <a:p>
            <a:r>
              <a:rPr lang="cs-CZ" altLang="cs-CZ" sz="1400" dirty="0"/>
              <a:t>Co je to </a:t>
            </a:r>
            <a:r>
              <a:rPr lang="cs-CZ" altLang="cs-CZ" sz="1400" dirty="0" err="1"/>
              <a:t>clouding</a:t>
            </a:r>
            <a:r>
              <a:rPr lang="cs-CZ" altLang="cs-CZ" sz="1400" dirty="0"/>
              <a:t> a u jakých typů displejů se projevuje ?</a:t>
            </a:r>
          </a:p>
          <a:p>
            <a:r>
              <a:rPr lang="cs-CZ" altLang="cs-CZ" sz="1400" dirty="0"/>
              <a:t>Který typ displeje má při pohledu zespodu výrazně tmavší obraz ?</a:t>
            </a:r>
          </a:p>
          <a:p>
            <a:r>
              <a:rPr lang="cs-CZ" altLang="cs-CZ" sz="1400" dirty="0"/>
              <a:t>Který typ displeje je v současné době nejpoužívanější ve výpočetní technice a proč ?</a:t>
            </a:r>
          </a:p>
          <a:p>
            <a:r>
              <a:rPr lang="cs-CZ" altLang="cs-CZ" sz="1400" dirty="0"/>
              <a:t>Jak byste změřili kontrast displeje ? V jakých jednotkách se udává ?</a:t>
            </a:r>
          </a:p>
          <a:p>
            <a:r>
              <a:rPr lang="cs-CZ" altLang="cs-CZ" sz="1400" dirty="0"/>
              <a:t>V jakých jednotkách se udává jas displeje ?</a:t>
            </a:r>
          </a:p>
          <a:p>
            <a:r>
              <a:rPr lang="cs-CZ" altLang="cs-CZ" sz="1400" dirty="0"/>
              <a:t>Tekuté krystaly jsou anizotropní - Co to znamená ?</a:t>
            </a:r>
          </a:p>
          <a:p>
            <a:pPr>
              <a:lnSpc>
                <a:spcPct val="80000"/>
              </a:lnSpc>
            </a:pPr>
            <a:endParaRPr lang="cs-CZ" altLang="cs-CZ" sz="1300" dirty="0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A9E8BEC8-4389-49AD-8C21-281E62F39A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Kontrolní otázky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C0FF8204-69EA-438A-9D80-74D6CAD0A0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cs-CZ" altLang="cs-CZ" sz="1400" dirty="0"/>
              <a:t>Co je to </a:t>
            </a:r>
            <a:r>
              <a:rPr lang="cs-CZ" altLang="cs-CZ" sz="1400" dirty="0" err="1"/>
              <a:t>rise</a:t>
            </a:r>
            <a:r>
              <a:rPr lang="cs-CZ" altLang="cs-CZ" sz="1400" dirty="0"/>
              <a:t> a </a:t>
            </a:r>
            <a:r>
              <a:rPr lang="cs-CZ" altLang="cs-CZ" sz="1400" dirty="0" err="1"/>
              <a:t>fall</a:t>
            </a:r>
            <a:r>
              <a:rPr lang="cs-CZ" altLang="cs-CZ" sz="1400" dirty="0"/>
              <a:t> </a:t>
            </a:r>
            <a:r>
              <a:rPr lang="cs-CZ" altLang="cs-CZ" sz="1400" dirty="0" err="1"/>
              <a:t>time</a:t>
            </a:r>
            <a:r>
              <a:rPr lang="cs-CZ" altLang="cs-CZ" sz="1400" dirty="0"/>
              <a:t> LCD displeje ?</a:t>
            </a:r>
          </a:p>
          <a:p>
            <a:pPr>
              <a:lnSpc>
                <a:spcPct val="80000"/>
              </a:lnSpc>
            </a:pPr>
            <a:r>
              <a:rPr lang="cs-CZ" altLang="cs-CZ" sz="1400" dirty="0"/>
              <a:t>Co to znamená, když se řekne, že LCD displej má „vyrovnanou odezvu“ ?</a:t>
            </a:r>
          </a:p>
          <a:p>
            <a:pPr>
              <a:lnSpc>
                <a:spcPct val="80000"/>
              </a:lnSpc>
            </a:pPr>
            <a:r>
              <a:rPr lang="cs-CZ" altLang="cs-CZ" sz="1400" dirty="0"/>
              <a:t>Který typ LCD displejů má nejvyrovnanější odezvu ?</a:t>
            </a:r>
          </a:p>
          <a:p>
            <a:pPr>
              <a:lnSpc>
                <a:spcPct val="80000"/>
              </a:lnSpc>
            </a:pPr>
            <a:r>
              <a:rPr lang="cs-CZ" altLang="cs-CZ" sz="1400" dirty="0"/>
              <a:t>Jak se viditelně projeví velmi dlouhá doba odezvy LCD ?</a:t>
            </a:r>
          </a:p>
          <a:p>
            <a:pPr>
              <a:lnSpc>
                <a:spcPct val="80000"/>
              </a:lnSpc>
            </a:pPr>
            <a:r>
              <a:rPr lang="cs-CZ" altLang="cs-CZ" sz="1400" dirty="0"/>
              <a:t>Co je to input </a:t>
            </a:r>
            <a:r>
              <a:rPr lang="cs-CZ" altLang="cs-CZ" sz="1400" dirty="0" err="1"/>
              <a:t>lag</a:t>
            </a:r>
            <a:r>
              <a:rPr lang="cs-CZ" altLang="cs-CZ" sz="1400" dirty="0"/>
              <a:t> ? Jak se projeví velmi dlouhý input </a:t>
            </a:r>
            <a:r>
              <a:rPr lang="cs-CZ" altLang="cs-CZ" sz="1400" dirty="0" err="1"/>
              <a:t>lag</a:t>
            </a:r>
            <a:r>
              <a:rPr lang="cs-CZ" altLang="cs-CZ" sz="1400" dirty="0"/>
              <a:t> ?</a:t>
            </a:r>
          </a:p>
          <a:p>
            <a:pPr>
              <a:lnSpc>
                <a:spcPct val="80000"/>
              </a:lnSpc>
            </a:pPr>
            <a:r>
              <a:rPr lang="cs-CZ" altLang="cs-CZ" sz="1400" dirty="0"/>
              <a:t>Co je to luminofor ?</a:t>
            </a:r>
          </a:p>
          <a:p>
            <a:pPr>
              <a:lnSpc>
                <a:spcPct val="80000"/>
              </a:lnSpc>
            </a:pPr>
            <a:r>
              <a:rPr lang="cs-CZ" altLang="cs-CZ" sz="1400" dirty="0"/>
              <a:t>Co je to </a:t>
            </a:r>
            <a:r>
              <a:rPr lang="cs-CZ" altLang="cs-CZ" sz="1400" dirty="0" err="1"/>
              <a:t>deinterlacing</a:t>
            </a:r>
            <a:r>
              <a:rPr lang="cs-CZ" altLang="cs-CZ" sz="1400" dirty="0"/>
              <a:t> ?</a:t>
            </a:r>
          </a:p>
          <a:p>
            <a:pPr>
              <a:lnSpc>
                <a:spcPct val="80000"/>
              </a:lnSpc>
            </a:pPr>
            <a:r>
              <a:rPr lang="cs-CZ" altLang="cs-CZ" sz="1400" dirty="0"/>
              <a:t>Proč se prakticky přestaly vyrábět CRT monitory ?</a:t>
            </a:r>
          </a:p>
          <a:p>
            <a:pPr>
              <a:lnSpc>
                <a:spcPct val="80000"/>
              </a:lnSpc>
            </a:pPr>
            <a:r>
              <a:rPr lang="cs-CZ" altLang="cs-CZ" sz="1400" dirty="0"/>
              <a:t>V jakém rozsahu se pohybovaly běžné obnovovací frekvence CRT monitorů ?</a:t>
            </a:r>
          </a:p>
          <a:p>
            <a:pPr>
              <a:lnSpc>
                <a:spcPct val="80000"/>
              </a:lnSpc>
            </a:pPr>
            <a:r>
              <a:rPr lang="cs-CZ" altLang="cs-CZ" sz="1400" dirty="0"/>
              <a:t>Co se stane bude-li obnovovací frekvence CRT příliš nízká ?</a:t>
            </a:r>
          </a:p>
          <a:p>
            <a:pPr>
              <a:lnSpc>
                <a:spcPct val="80000"/>
              </a:lnSpc>
            </a:pPr>
            <a:r>
              <a:rPr lang="cs-CZ" altLang="cs-CZ" sz="1400" dirty="0"/>
              <a:t>Co se stane bude-li obnovovací frekvence CRT příliš vysoká ?</a:t>
            </a:r>
          </a:p>
          <a:p>
            <a:pPr>
              <a:lnSpc>
                <a:spcPct val="80000"/>
              </a:lnSpc>
            </a:pPr>
            <a:r>
              <a:rPr lang="cs-CZ" altLang="cs-CZ" sz="1400" dirty="0"/>
              <a:t>Jaké rozlišení má standardní PAL televizní signál ?</a:t>
            </a:r>
          </a:p>
          <a:p>
            <a:pPr>
              <a:lnSpc>
                <a:spcPct val="80000"/>
              </a:lnSpc>
            </a:pPr>
            <a:r>
              <a:rPr lang="cs-CZ" altLang="cs-CZ" sz="1400" dirty="0"/>
              <a:t>Co to znamená 1080i, 1080p, 720p ?</a:t>
            </a:r>
          </a:p>
          <a:p>
            <a:pPr>
              <a:lnSpc>
                <a:spcPct val="80000"/>
              </a:lnSpc>
            </a:pPr>
            <a:r>
              <a:rPr lang="cs-CZ" altLang="cs-CZ" sz="1400" dirty="0"/>
              <a:t>Co je to progresivní video ?</a:t>
            </a:r>
          </a:p>
          <a:p>
            <a:pPr>
              <a:lnSpc>
                <a:spcPct val="80000"/>
              </a:lnSpc>
            </a:pPr>
            <a:r>
              <a:rPr lang="cs-CZ" altLang="cs-CZ" sz="1400" dirty="0"/>
              <a:t>Jaký význam má maska v CRT obrazovce ?</a:t>
            </a:r>
          </a:p>
          <a:p>
            <a:pPr>
              <a:lnSpc>
                <a:spcPct val="80000"/>
              </a:lnSpc>
            </a:pPr>
            <a:r>
              <a:rPr lang="cs-CZ" altLang="cs-CZ" sz="1400" dirty="0"/>
              <a:t>Jakou závislost vyjadřuje </a:t>
            </a:r>
            <a:r>
              <a:rPr lang="cs-CZ" altLang="cs-CZ" sz="1400" dirty="0" err="1"/>
              <a:t>gamma</a:t>
            </a:r>
            <a:r>
              <a:rPr lang="cs-CZ" altLang="cs-CZ" sz="1400" dirty="0"/>
              <a:t> funkce ?</a:t>
            </a:r>
          </a:p>
          <a:p>
            <a:pPr>
              <a:lnSpc>
                <a:spcPct val="80000"/>
              </a:lnSpc>
            </a:pPr>
            <a:r>
              <a:rPr lang="cs-CZ" altLang="cs-CZ" sz="1400" dirty="0"/>
              <a:t>Na displeji s </a:t>
            </a:r>
            <a:r>
              <a:rPr lang="cs-CZ" altLang="cs-CZ" sz="1400" dirty="0" err="1"/>
              <a:t>gamma</a:t>
            </a:r>
            <a:r>
              <a:rPr lang="cs-CZ" altLang="cs-CZ" sz="1400" dirty="0"/>
              <a:t>=2,2 bude bod s </a:t>
            </a:r>
            <a:r>
              <a:rPr lang="cs-CZ" altLang="cs-CZ" sz="1400" dirty="0" err="1"/>
              <a:t>intezitou</a:t>
            </a:r>
            <a:r>
              <a:rPr lang="cs-CZ" altLang="cs-CZ" sz="1400" dirty="0"/>
              <a:t> vyjádřenou </a:t>
            </a:r>
            <a:r>
              <a:rPr lang="cs-CZ" altLang="cs-CZ" sz="1400" dirty="0" err="1"/>
              <a:t>osmibitově</a:t>
            </a:r>
            <a:r>
              <a:rPr lang="cs-CZ" altLang="cs-CZ" sz="1400" dirty="0"/>
              <a:t> číslem 128 mít poloviční, měně než poloviční nebo více než poloviční jas ?</a:t>
            </a:r>
          </a:p>
          <a:p>
            <a:pPr>
              <a:lnSpc>
                <a:spcPct val="80000"/>
              </a:lnSpc>
            </a:pPr>
            <a:r>
              <a:rPr lang="cs-CZ" altLang="cs-CZ" sz="1400" dirty="0"/>
              <a:t>Na displeji s </a:t>
            </a:r>
            <a:r>
              <a:rPr lang="cs-CZ" altLang="cs-CZ" sz="1400" dirty="0" err="1"/>
              <a:t>gamma</a:t>
            </a:r>
            <a:r>
              <a:rPr lang="cs-CZ" altLang="cs-CZ" sz="1400" dirty="0"/>
              <a:t>=2,2 bude absolutní rozdíl svítivosti pixelů popsaných jasem 10 a 11 a rozdíl svítivosti pixelů popsaných jasem 210 a 211 stejný, v prvním případě (10-11) větší nebo v druhém případě (210-211 větší) ?</a:t>
            </a:r>
          </a:p>
          <a:p>
            <a:pPr>
              <a:lnSpc>
                <a:spcPct val="80000"/>
              </a:lnSpc>
            </a:pPr>
            <a:r>
              <a:rPr lang="cs-CZ" altLang="cs-CZ" sz="1400" dirty="0"/>
              <a:t>Vnímá lidské oko polarizaci světla ?</a:t>
            </a:r>
          </a:p>
          <a:p>
            <a:pPr>
              <a:lnSpc>
                <a:spcPct val="80000"/>
              </a:lnSpc>
            </a:pPr>
            <a:r>
              <a:rPr lang="cs-CZ" altLang="cs-CZ" sz="1400" dirty="0"/>
              <a:t>Změní se intenzita polarizovaného světla po průchodu druhým polarizačním filtrem ?</a:t>
            </a:r>
          </a:p>
          <a:p>
            <a:pPr>
              <a:lnSpc>
                <a:spcPct val="80000"/>
              </a:lnSpc>
            </a:pPr>
            <a:endParaRPr lang="cs-CZ" altLang="cs-CZ" sz="11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cs-CZ" altLang="cs-CZ" sz="1100" dirty="0"/>
          </a:p>
          <a:p>
            <a:pPr>
              <a:lnSpc>
                <a:spcPct val="80000"/>
              </a:lnSpc>
            </a:pPr>
            <a:endParaRPr lang="cs-CZ" altLang="cs-CZ" sz="1100" dirty="0"/>
          </a:p>
          <a:p>
            <a:pPr>
              <a:lnSpc>
                <a:spcPct val="80000"/>
              </a:lnSpc>
            </a:pPr>
            <a:endParaRPr lang="cs-CZ" altLang="cs-CZ" sz="1100" dirty="0"/>
          </a:p>
          <a:p>
            <a:pPr>
              <a:lnSpc>
                <a:spcPct val="80000"/>
              </a:lnSpc>
            </a:pPr>
            <a:endParaRPr lang="cs-CZ" altLang="cs-CZ" sz="11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cs-CZ" altLang="cs-CZ" sz="1100" dirty="0"/>
          </a:p>
          <a:p>
            <a:pPr>
              <a:lnSpc>
                <a:spcPct val="80000"/>
              </a:lnSpc>
            </a:pPr>
            <a:endParaRPr lang="cs-CZ" altLang="cs-CZ" sz="1100" dirty="0"/>
          </a:p>
          <a:p>
            <a:pPr>
              <a:lnSpc>
                <a:spcPct val="80000"/>
              </a:lnSpc>
            </a:pPr>
            <a:endParaRPr lang="cs-CZ" altLang="cs-CZ" sz="1100" dirty="0"/>
          </a:p>
          <a:p>
            <a:pPr>
              <a:lnSpc>
                <a:spcPct val="80000"/>
              </a:lnSpc>
            </a:pPr>
            <a:endParaRPr lang="cs-CZ" altLang="cs-CZ" sz="1100" dirty="0"/>
          </a:p>
          <a:p>
            <a:pPr>
              <a:lnSpc>
                <a:spcPct val="80000"/>
              </a:lnSpc>
            </a:pPr>
            <a:endParaRPr lang="cs-CZ" altLang="cs-CZ" sz="1100" dirty="0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DA0E0803-924A-49D6-9AE4-A06DF90A9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Kontrolní otázky</a:t>
            </a:r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C284B882-9ADB-407E-A3DA-B3263CA8BA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altLang="cs-CZ" sz="1300" dirty="0"/>
              <a:t>Které typy dotykových displejů lze ovládat s nasazenými rukavicemi ?</a:t>
            </a:r>
          </a:p>
          <a:p>
            <a:r>
              <a:rPr lang="cs-CZ" altLang="cs-CZ" sz="1300" dirty="0"/>
              <a:t>Který typ dotykového displejů se v místě dotyku prohne ?</a:t>
            </a:r>
          </a:p>
          <a:p>
            <a:r>
              <a:rPr lang="cs-CZ" altLang="cs-CZ" sz="1300" dirty="0"/>
              <a:t>Jak se liší LED TV a OLED TV ?</a:t>
            </a:r>
          </a:p>
          <a:p>
            <a:r>
              <a:rPr lang="cs-CZ" altLang="cs-CZ" sz="1300" dirty="0"/>
              <a:t>Která technologie 3D displejů zobrazuje střídavě snímek pro pravé a levé oko ?</a:t>
            </a:r>
          </a:p>
          <a:p>
            <a:r>
              <a:rPr lang="cs-CZ" altLang="cs-CZ" sz="1300" dirty="0"/>
              <a:t>Předmět, který se ve 3D snímku pro pravé i levé oko nachází na stejném místě umístí mozek prostorově do pozadí nebo do popředí ?</a:t>
            </a:r>
          </a:p>
          <a:p>
            <a:r>
              <a:rPr lang="cs-CZ" altLang="cs-CZ" sz="1300" dirty="0"/>
              <a:t>Předmět, který se ve 3D snímku pro pravé oko nachází na posunutém místě oproti poloze ve snímku pro levé oko umístí mozek prostorově do pozadí nebo do popředí ?</a:t>
            </a:r>
          </a:p>
          <a:p>
            <a:r>
              <a:rPr lang="cs-CZ" altLang="cs-CZ" sz="1300" dirty="0"/>
              <a:t>Uveďte alespoň dvě nevýhody aktivní a dvě nevýhody pasivní 3D technologie.</a:t>
            </a:r>
          </a:p>
          <a:p>
            <a:r>
              <a:rPr lang="cs-CZ" altLang="cs-CZ" sz="1300" dirty="0"/>
              <a:t>V jakých jednotkách se udává doba výdrže na baterii u zařízení s displejem typu e-</a:t>
            </a:r>
            <a:r>
              <a:rPr lang="cs-CZ" altLang="cs-CZ" sz="1300" dirty="0" err="1"/>
              <a:t>ink</a:t>
            </a:r>
            <a:r>
              <a:rPr lang="cs-CZ" altLang="cs-CZ" sz="1300" dirty="0"/>
              <a:t> ?</a:t>
            </a:r>
          </a:p>
          <a:p>
            <a:r>
              <a:rPr lang="cs-CZ" altLang="cs-CZ" sz="1300" dirty="0"/>
              <a:t>Mají e-</a:t>
            </a:r>
            <a:r>
              <a:rPr lang="cs-CZ" altLang="cs-CZ" sz="1300" dirty="0" err="1"/>
              <a:t>ink</a:t>
            </a:r>
            <a:r>
              <a:rPr lang="cs-CZ" altLang="cs-CZ" sz="1300" dirty="0"/>
              <a:t> displeje nějakou nevýhodou ?</a:t>
            </a:r>
          </a:p>
          <a:p>
            <a:r>
              <a:rPr lang="cs-CZ" altLang="cs-CZ" sz="1300" dirty="0"/>
              <a:t>Uveďte alespoň pět výhod e-</a:t>
            </a:r>
            <a:r>
              <a:rPr lang="cs-CZ" altLang="cs-CZ" sz="1300" dirty="0" err="1"/>
              <a:t>book</a:t>
            </a:r>
            <a:r>
              <a:rPr lang="cs-CZ" altLang="cs-CZ" sz="1300" dirty="0"/>
              <a:t> oproti klasické knize</a:t>
            </a:r>
          </a:p>
          <a:p>
            <a:r>
              <a:rPr lang="cs-CZ" altLang="cs-CZ" sz="1300" dirty="0"/>
              <a:t>U kterého typu dotykového displeje je dotyk zaznamenán ještě než dojde ke kontaktu prstu s displejem </a:t>
            </a:r>
          </a:p>
          <a:p>
            <a:r>
              <a:rPr lang="cs-CZ" altLang="cs-CZ" sz="1300" dirty="0"/>
              <a:t>Kolik červených </a:t>
            </a:r>
            <a:r>
              <a:rPr lang="cs-CZ" altLang="cs-CZ" sz="1300" dirty="0" err="1"/>
              <a:t>subpixelů</a:t>
            </a:r>
            <a:r>
              <a:rPr lang="cs-CZ" altLang="cs-CZ" sz="1300" dirty="0"/>
              <a:t> obsahuje FULL HD LCD displej ?</a:t>
            </a:r>
          </a:p>
          <a:p>
            <a:r>
              <a:rPr lang="cs-CZ" altLang="cs-CZ" sz="1300" dirty="0"/>
              <a:t>Kolik pixelů celkem obsahuje FULL HD LCD displej ?</a:t>
            </a:r>
          </a:p>
          <a:p>
            <a:r>
              <a:rPr lang="cs-CZ" altLang="cs-CZ" sz="1300" dirty="0"/>
              <a:t>Kolik </a:t>
            </a:r>
            <a:r>
              <a:rPr lang="cs-CZ" altLang="cs-CZ" sz="1300" dirty="0" err="1"/>
              <a:t>subpixelů</a:t>
            </a:r>
            <a:r>
              <a:rPr lang="cs-CZ" altLang="cs-CZ" sz="1300" dirty="0"/>
              <a:t> celkem obsahuje FULL HD LCD displej ?</a:t>
            </a:r>
          </a:p>
          <a:p>
            <a:r>
              <a:rPr lang="cs-CZ" altLang="cs-CZ" sz="1300" dirty="0"/>
              <a:t>Uveďte alespoň 4 nevýhody TN LCD displejů </a:t>
            </a:r>
          </a:p>
          <a:p>
            <a:r>
              <a:rPr lang="cs-CZ" altLang="cs-CZ" sz="1300" dirty="0"/>
              <a:t>Jak funguje FRC </a:t>
            </a:r>
            <a:r>
              <a:rPr lang="cs-CZ" altLang="cs-CZ" sz="1300" dirty="0" err="1"/>
              <a:t>dithering</a:t>
            </a:r>
            <a:r>
              <a:rPr lang="cs-CZ" altLang="cs-CZ" sz="1300" dirty="0"/>
              <a:t> ?</a:t>
            </a:r>
          </a:p>
          <a:p>
            <a:r>
              <a:rPr lang="cs-CZ" altLang="cs-CZ" sz="1300" dirty="0"/>
              <a:t>Mají OLED displeje vůbec nějaké nevýhody ? Pokud ano, jaké ?</a:t>
            </a:r>
          </a:p>
          <a:p>
            <a:r>
              <a:rPr lang="cs-CZ" altLang="cs-CZ" sz="1300" dirty="0"/>
              <a:t>V čem spočívá rozdíl mezi OLED a SOLED ?</a:t>
            </a:r>
          </a:p>
          <a:p>
            <a:r>
              <a:rPr lang="cs-CZ" altLang="cs-CZ" sz="1300" dirty="0"/>
              <a:t>V čem spočívá rozdíl mezi QLED a </a:t>
            </a:r>
            <a:r>
              <a:rPr lang="cs-CZ" altLang="cs-CZ" sz="1300" dirty="0" err="1"/>
              <a:t>bězným</a:t>
            </a:r>
            <a:r>
              <a:rPr lang="cs-CZ" altLang="cs-CZ" sz="1300" dirty="0"/>
              <a:t> LCD</a:t>
            </a:r>
          </a:p>
          <a:p>
            <a:pPr>
              <a:lnSpc>
                <a:spcPct val="80000"/>
              </a:lnSpc>
            </a:pPr>
            <a:endParaRPr lang="cs-CZ" altLang="cs-CZ" sz="13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9A629C-1329-4930-A9AE-AEFADDFD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Testovací obrazec detailně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A189A8E-A79D-46C8-8CAE-0867381F6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7" y="1789659"/>
            <a:ext cx="5592510" cy="3367533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DAF45F8-AD56-4E75-B3C7-DB73FC0FB641}"/>
              </a:ext>
            </a:extLst>
          </p:cNvPr>
          <p:cNvSpPr txBox="1"/>
          <p:nvPr/>
        </p:nvSpPr>
        <p:spPr>
          <a:xfrm>
            <a:off x="5726647" y="2088430"/>
            <a:ext cx="3283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Proužky s jasem 0 a 255 (jas 100%). </a:t>
            </a:r>
          </a:p>
          <a:p>
            <a:r>
              <a:rPr lang="cs-CZ" sz="1400" dirty="0"/>
              <a:t>Při pohledu z dálky přestane oko rozlišovat jednotlivé proužky a ty splynou do šedé plochy s 50% jasem.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CB78B3A0-3B30-46A0-86E3-75E06E9B3509}"/>
              </a:ext>
            </a:extLst>
          </p:cNvPr>
          <p:cNvSpPr txBox="1"/>
          <p:nvPr/>
        </p:nvSpPr>
        <p:spPr>
          <a:xfrm>
            <a:off x="1835696" y="5229200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Plocha vyplněná pixely s jasem 186. Tato hodnota odpovídá jasu 50%</a:t>
            </a:r>
          </a:p>
        </p:txBody>
      </p:sp>
      <p:cxnSp>
        <p:nvCxnSpPr>
          <p:cNvPr id="8" name="Přímá spojnice se šipkou 7">
            <a:extLst>
              <a:ext uri="{FF2B5EF4-FFF2-40B4-BE49-F238E27FC236}">
                <a16:creationId xmlns:a16="http://schemas.microsoft.com/office/drawing/2014/main" id="{2A85C849-B592-42BC-81DD-845487CA9A6A}"/>
              </a:ext>
            </a:extLst>
          </p:cNvPr>
          <p:cNvCxnSpPr/>
          <p:nvPr/>
        </p:nvCxnSpPr>
        <p:spPr>
          <a:xfrm flipV="1">
            <a:off x="2843808" y="4509120"/>
            <a:ext cx="288032" cy="11521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ovéPole 8">
            <a:extLst>
              <a:ext uri="{FF2B5EF4-FFF2-40B4-BE49-F238E27FC236}">
                <a16:creationId xmlns:a16="http://schemas.microsoft.com/office/drawing/2014/main" id="{14F6EF4F-3B19-4D86-81F7-C37A0A8C9203}"/>
              </a:ext>
            </a:extLst>
          </p:cNvPr>
          <p:cNvSpPr txBox="1"/>
          <p:nvPr/>
        </p:nvSpPr>
        <p:spPr>
          <a:xfrm>
            <a:off x="5089875" y="5233040"/>
            <a:ext cx="396044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sz="1600" dirty="0"/>
              <a:t>Pokud je monitor správně </a:t>
            </a:r>
            <a:r>
              <a:rPr lang="cs-CZ" sz="1600" dirty="0" err="1"/>
              <a:t>zkalibrovaný</a:t>
            </a:r>
            <a:r>
              <a:rPr lang="cs-CZ" sz="1600" dirty="0"/>
              <a:t>, musí pruhovaná oblast při pohledu z dálky působit stejným jasem jako oblast vyplněná pixely s hodnotou jasu 186. To platí pro všechny typy monitorů (CRT, LCD, OLED….)</a:t>
            </a:r>
          </a:p>
        </p:txBody>
      </p:sp>
    </p:spTree>
    <p:extLst>
      <p:ext uri="{BB962C8B-B14F-4D97-AF65-F5344CB8AC3E}">
        <p14:creationId xmlns:p14="http://schemas.microsoft.com/office/powerpoint/2010/main" val="195357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3DFB9370-4DD7-4A3A-87EE-8495C95D5E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CRT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555AB6D-E08B-4C18-83F3-4A495EAC57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528" y="1556792"/>
            <a:ext cx="8229600" cy="4806081"/>
          </a:xfrm>
        </p:spPr>
        <p:txBody>
          <a:bodyPr/>
          <a:lstStyle/>
          <a:p>
            <a:pPr eaLnBrk="1" hangingPunct="1"/>
            <a:r>
              <a:rPr lang="cs-CZ" altLang="cs-CZ" sz="1600" b="1" dirty="0" err="1"/>
              <a:t>C</a:t>
            </a:r>
            <a:r>
              <a:rPr lang="cs-CZ" altLang="cs-CZ" sz="1600" dirty="0" err="1"/>
              <a:t>athode</a:t>
            </a:r>
            <a:r>
              <a:rPr lang="cs-CZ" altLang="cs-CZ" sz="1600" dirty="0"/>
              <a:t> </a:t>
            </a:r>
            <a:r>
              <a:rPr lang="cs-CZ" altLang="cs-CZ" sz="1600" b="1" dirty="0" err="1"/>
              <a:t>r</a:t>
            </a:r>
            <a:r>
              <a:rPr lang="cs-CZ" altLang="cs-CZ" sz="1600" dirty="0" err="1"/>
              <a:t>ay</a:t>
            </a:r>
            <a:r>
              <a:rPr lang="cs-CZ" altLang="cs-CZ" sz="1600" dirty="0"/>
              <a:t> </a:t>
            </a:r>
            <a:r>
              <a:rPr lang="cs-CZ" altLang="cs-CZ" sz="1600" b="1" dirty="0"/>
              <a:t>t</a:t>
            </a:r>
            <a:r>
              <a:rPr lang="cs-CZ" altLang="cs-CZ" sz="1600" dirty="0"/>
              <a:t>ube</a:t>
            </a:r>
          </a:p>
          <a:p>
            <a:pPr eaLnBrk="1" hangingPunct="1"/>
            <a:r>
              <a:rPr lang="cs-CZ" altLang="cs-CZ" sz="1600" dirty="0"/>
              <a:t>V současné době se již téměř nevyrábí, v minulosti dominantní typ zobrazovacího zařízení</a:t>
            </a:r>
          </a:p>
          <a:p>
            <a:pPr eaLnBrk="1" hangingPunct="1"/>
            <a:r>
              <a:rPr lang="cs-CZ" altLang="cs-CZ" sz="1600" dirty="0"/>
              <a:t>Monochromatický obraz se vytváří jedním elektronovým paprskem. Barevný obraz se vytváří pomocí svazku 3 </a:t>
            </a:r>
            <a:r>
              <a:rPr lang="cs-CZ" altLang="cs-CZ" sz="1600" b="1" dirty="0"/>
              <a:t>elektronových paprsků </a:t>
            </a:r>
            <a:r>
              <a:rPr lang="cs-CZ" altLang="cs-CZ" sz="1600" dirty="0"/>
              <a:t>(všechny paprsky stejné, neexistují žádné barevné elektrony) </a:t>
            </a:r>
          </a:p>
          <a:p>
            <a:pPr eaLnBrk="1" hangingPunct="1"/>
            <a:r>
              <a:rPr lang="cs-CZ" altLang="cs-CZ" sz="1600" dirty="0"/>
              <a:t>Elektrony dopadají na </a:t>
            </a:r>
            <a:r>
              <a:rPr lang="cs-CZ" altLang="cs-CZ" sz="1600" b="1" dirty="0"/>
              <a:t>Stínítko  </a:t>
            </a:r>
            <a:r>
              <a:rPr lang="cs-CZ" altLang="cs-CZ" sz="1600" dirty="0"/>
              <a:t>(přední strana obrazovky, kterou sledujeme) je složeno z opakujících se červených, zelených a modrých bodů </a:t>
            </a:r>
            <a:r>
              <a:rPr lang="cs-CZ" altLang="cs-CZ" sz="1600" b="1" dirty="0"/>
              <a:t>– luminofory</a:t>
            </a:r>
          </a:p>
          <a:p>
            <a:pPr eaLnBrk="1" hangingPunct="1"/>
            <a:r>
              <a:rPr lang="cs-CZ" altLang="cs-CZ" sz="1600" dirty="0"/>
              <a:t>Po dopadu elektronů na </a:t>
            </a:r>
            <a:r>
              <a:rPr lang="cs-CZ" altLang="cs-CZ" sz="1600" b="1" dirty="0"/>
              <a:t>luminofor</a:t>
            </a:r>
            <a:r>
              <a:rPr lang="cs-CZ" altLang="cs-CZ" sz="1600" dirty="0"/>
              <a:t> je vyzářeno světlo příslušné barvy</a:t>
            </a:r>
          </a:p>
          <a:p>
            <a:pPr eaLnBrk="1" hangingPunct="1"/>
            <a:r>
              <a:rPr lang="cs-CZ" altLang="cs-CZ" sz="1600" dirty="0"/>
              <a:t>Intenzita paprsku se mění, podle toho, jak jasný bod má být zobrazen.</a:t>
            </a:r>
          </a:p>
          <a:p>
            <a:pPr eaLnBrk="1" hangingPunct="1"/>
            <a:r>
              <a:rPr lang="cs-CZ" altLang="cs-CZ" sz="1600" dirty="0"/>
              <a:t>Čím více energie elektronový paprsek luminoforu předá, tím jasněji se rozsvítí</a:t>
            </a:r>
          </a:p>
          <a:p>
            <a:pPr eaLnBrk="1" hangingPunct="1"/>
            <a:r>
              <a:rPr lang="cs-CZ" altLang="cs-CZ" sz="1600" dirty="0"/>
              <a:t>Každý ze tří paprsků dopadá pouze na bod jedné barvy</a:t>
            </a:r>
          </a:p>
          <a:p>
            <a:pPr eaLnBrk="1" hangingPunct="1"/>
            <a:r>
              <a:rPr lang="cs-CZ" altLang="cs-CZ" sz="1600" dirty="0"/>
              <a:t>Jedním paprskem jsou bombardovány pouze červené luminofory, druhým zelené, třetím modré. Mícháním těchto tří základních barev v různých poměrech lze vytvořit libovolný barevný odstín</a:t>
            </a:r>
          </a:p>
          <a:p>
            <a:pPr eaLnBrk="1" hangingPunct="1"/>
            <a:r>
              <a:rPr lang="cs-CZ" altLang="cs-CZ" sz="1600" dirty="0"/>
              <a:t>Barevné CRT obrazovky potřebují tzv. </a:t>
            </a:r>
            <a:r>
              <a:rPr lang="cs-CZ" altLang="cs-CZ" sz="1600" b="1" dirty="0"/>
              <a:t>masku</a:t>
            </a:r>
            <a:r>
              <a:rPr lang="cs-CZ" altLang="cs-CZ" sz="1600" dirty="0"/>
              <a:t> (delta, </a:t>
            </a:r>
            <a:r>
              <a:rPr lang="cs-CZ" altLang="cs-CZ" sz="1600" dirty="0" err="1"/>
              <a:t>trinitron</a:t>
            </a:r>
            <a:r>
              <a:rPr lang="cs-CZ" altLang="cs-CZ" sz="1600" dirty="0"/>
              <a:t>, štěrbinová), která zajistí, aby každý paprsek rozsvěcel pouze jeden bod správné barvy</a:t>
            </a:r>
          </a:p>
          <a:p>
            <a:pPr eaLnBrk="1" hangingPunct="1"/>
            <a:r>
              <a:rPr lang="cs-CZ" altLang="cs-CZ" sz="1600" dirty="0"/>
              <a:t>Paprsky jsou postupně elektromagneticky </a:t>
            </a:r>
            <a:r>
              <a:rPr lang="cs-CZ" altLang="cs-CZ" sz="1600" b="1" dirty="0"/>
              <a:t>vychylovány</a:t>
            </a:r>
            <a:r>
              <a:rPr lang="cs-CZ" altLang="cs-CZ" sz="1600" dirty="0"/>
              <a:t> tak, aby vykreslily celý obraz (nejdříve zleva doprava vykreslují řádek, pak následuje posun dolů o řádek níže)</a:t>
            </a:r>
          </a:p>
          <a:p>
            <a:pPr eaLnBrk="1" hangingPunct="1">
              <a:lnSpc>
                <a:spcPct val="80000"/>
              </a:lnSpc>
            </a:pPr>
            <a:endParaRPr lang="cs-CZ" altLang="cs-CZ" sz="17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B63E08-E26B-40C1-9C72-B7779FDEC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CRT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92014383-E50A-4AF9-A8A2-71CD994FC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60847"/>
            <a:ext cx="5616624" cy="4084817"/>
          </a:xfrm>
        </p:spPr>
      </p:pic>
    </p:spTree>
    <p:extLst>
      <p:ext uri="{BB962C8B-B14F-4D97-AF65-F5344CB8AC3E}">
        <p14:creationId xmlns:p14="http://schemas.microsoft.com/office/powerpoint/2010/main" val="2421285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3ECC38C-6FD7-4AE9-BCA6-08FF1010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CRT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9BC66A48-C57C-4EB0-86C8-145E313A4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67681"/>
            <a:ext cx="6096000" cy="4314825"/>
          </a:xfrm>
        </p:spPr>
      </p:pic>
    </p:spTree>
    <p:extLst>
      <p:ext uri="{BB962C8B-B14F-4D97-AF65-F5344CB8AC3E}">
        <p14:creationId xmlns:p14="http://schemas.microsoft.com/office/powerpoint/2010/main" val="1705651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>
            <a:extLst>
              <a:ext uri="{FF2B5EF4-FFF2-40B4-BE49-F238E27FC236}">
                <a16:creationId xmlns:a16="http://schemas.microsoft.com/office/drawing/2014/main" id="{17F49693-5D19-41A5-B9AA-F36CA3D33AB0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1125538"/>
            <a:ext cx="8064500" cy="5192712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>
            <a:extLst>
              <a:ext uri="{FF2B5EF4-FFF2-40B4-BE49-F238E27FC236}">
                <a16:creationId xmlns:a16="http://schemas.microsoft.com/office/drawing/2014/main" id="{9588A0BE-3939-40F6-86B8-719C534A4880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1052513"/>
            <a:ext cx="6696075" cy="5084762"/>
          </a:xfrm>
        </p:spPr>
      </p:pic>
      <p:sp>
        <p:nvSpPr>
          <p:cNvPr id="10243" name="Rectangle 2">
            <a:extLst>
              <a:ext uri="{FF2B5EF4-FFF2-40B4-BE49-F238E27FC236}">
                <a16:creationId xmlns:a16="http://schemas.microsoft.com/office/drawing/2014/main" id="{278CC726-B2EF-4615-9279-23F424C467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CRT</a:t>
            </a: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20E50048-A5A9-4402-B244-3CC6829BA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2133600"/>
            <a:ext cx="2016125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cs-CZ" sz="1600"/>
              <a:t>1.Elektronové dělo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cs-CZ" sz="1600"/>
              <a:t>2. Paprsky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cs-CZ" sz="1600"/>
              <a:t>3. Zaostření paprsku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cs-CZ" sz="1600"/>
              <a:t>4. Vychylovací cívky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cs-CZ" sz="1600"/>
              <a:t>5. Anoda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cs-CZ" sz="1600"/>
              <a:t>6. Maska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cs-CZ" sz="1600"/>
              <a:t>7. Luminofory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cs-CZ" sz="1600"/>
              <a:t>8. Detail bodů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Obrazovka">
            <a:extLst>
              <a:ext uri="{FF2B5EF4-FFF2-40B4-BE49-F238E27FC236}">
                <a16:creationId xmlns:a16="http://schemas.microsoft.com/office/drawing/2014/main" id="{687DD333-58B5-4999-98BF-83965F235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885825"/>
            <a:ext cx="8137525" cy="49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14EE87F2-209F-4F7E-9A90-53288FE71A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CRT stínítko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A3FEE84B-D448-47AC-9F64-E9F974D62A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00808"/>
            <a:ext cx="8229600" cy="4411662"/>
          </a:xfrm>
        </p:spPr>
        <p:txBody>
          <a:bodyPr/>
          <a:lstStyle/>
          <a:p>
            <a:pPr eaLnBrk="1" hangingPunct="1"/>
            <a:r>
              <a:rPr lang="cs-CZ" altLang="cs-CZ" sz="1500" dirty="0"/>
              <a:t>Na stínítku jsou naneseny </a:t>
            </a:r>
            <a:r>
              <a:rPr lang="cs-CZ" altLang="cs-CZ" sz="1500" b="1" dirty="0"/>
              <a:t>luminofory</a:t>
            </a:r>
            <a:r>
              <a:rPr lang="cs-CZ" altLang="cs-CZ" sz="1500" dirty="0"/>
              <a:t> pro základní tři barvy RGB. </a:t>
            </a:r>
          </a:p>
          <a:p>
            <a:pPr eaLnBrk="1" hangingPunct="1"/>
            <a:r>
              <a:rPr lang="cs-CZ" altLang="cs-CZ" sz="1500" dirty="0"/>
              <a:t>Buď ve tvaru </a:t>
            </a:r>
            <a:r>
              <a:rPr lang="cs-CZ" altLang="cs-CZ" sz="1500" b="1" dirty="0"/>
              <a:t>delta</a:t>
            </a:r>
            <a:r>
              <a:rPr lang="cs-CZ" altLang="cs-CZ" sz="1500" dirty="0"/>
              <a:t> (jsou do </a:t>
            </a:r>
            <a:r>
              <a:rPr lang="cs-CZ" altLang="cs-CZ" sz="1500" dirty="0" err="1"/>
              <a:t>trojúhleníku</a:t>
            </a:r>
            <a:r>
              <a:rPr lang="cs-CZ" altLang="cs-CZ" sz="1500" dirty="0"/>
              <a:t>) nebo typu </a:t>
            </a:r>
            <a:r>
              <a:rPr lang="cs-CZ" altLang="cs-CZ" sz="1500" b="1" dirty="0"/>
              <a:t>In Line</a:t>
            </a:r>
            <a:r>
              <a:rPr lang="cs-CZ" altLang="cs-CZ" sz="1500" dirty="0"/>
              <a:t>, přesněji </a:t>
            </a:r>
            <a:r>
              <a:rPr lang="cs-CZ" altLang="cs-CZ" sz="1500" b="1" dirty="0"/>
              <a:t>Trinitron</a:t>
            </a:r>
            <a:r>
              <a:rPr lang="cs-CZ" altLang="cs-CZ" sz="1500" dirty="0"/>
              <a:t> (štěrbinová maska). Jelikož je Trinitron registrovaná známka Sony, mnozí výrobci používali pro tento typ obrazovek podobné názvy (např. </a:t>
            </a:r>
            <a:r>
              <a:rPr lang="cs-CZ" altLang="cs-CZ" sz="1500" dirty="0" err="1"/>
              <a:t>Flatron</a:t>
            </a:r>
            <a:r>
              <a:rPr lang="cs-CZ" altLang="cs-CZ" sz="1500" dirty="0"/>
              <a:t>)</a:t>
            </a:r>
          </a:p>
          <a:p>
            <a:pPr eaLnBrk="1" hangingPunct="1"/>
            <a:r>
              <a:rPr lang="cs-CZ" altLang="cs-CZ" sz="1500" dirty="0"/>
              <a:t>Paprsky je třeba umístit přesně, kam patří </a:t>
            </a:r>
          </a:p>
          <a:p>
            <a:pPr eaLnBrk="1" hangingPunct="1"/>
            <a:r>
              <a:rPr lang="cs-CZ" altLang="cs-CZ" sz="1500" dirty="0"/>
              <a:t>Nejběžnějším řešením je maska, tedy kovový plát, v němž jsou prostřednictvím kyseliny vypáleny drobné dírky, kterými paprsek prochází ( </a:t>
            </a:r>
            <a:r>
              <a:rPr lang="cs-CZ" altLang="cs-CZ" sz="1500" b="1" dirty="0"/>
              <a:t>Invarová maska </a:t>
            </a:r>
            <a:r>
              <a:rPr lang="cs-CZ" altLang="cs-CZ" sz="1500" dirty="0"/>
              <a:t>)</a:t>
            </a:r>
          </a:p>
          <a:p>
            <a:pPr eaLnBrk="1" hangingPunct="1"/>
            <a:r>
              <a:rPr lang="cs-CZ" altLang="cs-CZ" sz="1500" dirty="0"/>
              <a:t>Maska se během provozu </a:t>
            </a:r>
            <a:r>
              <a:rPr lang="cs-CZ" altLang="cs-CZ" sz="1500" b="1" dirty="0"/>
              <a:t>zahřívá</a:t>
            </a:r>
            <a:r>
              <a:rPr lang="cs-CZ" altLang="cs-CZ" sz="1500" dirty="0"/>
              <a:t> a následně roztahuje, takže paprsky se hůře strefují do správného otvoru </a:t>
            </a:r>
          </a:p>
          <a:p>
            <a:pPr eaLnBrk="1" hangingPunct="1"/>
            <a:r>
              <a:rPr lang="cs-CZ" altLang="cs-CZ" sz="1500" dirty="0"/>
              <a:t>Firma Sony pak vyvinula alternativní řešení </a:t>
            </a:r>
          </a:p>
          <a:p>
            <a:pPr eaLnBrk="1" hangingPunct="1"/>
            <a:r>
              <a:rPr lang="cs-CZ" altLang="cs-CZ" sz="1500" dirty="0"/>
              <a:t>Zaměnila kovový plášť za konstrukci z pevně natažených tenkých drátků, umístěných ve směru odshora obrazovky dolů ( </a:t>
            </a:r>
            <a:r>
              <a:rPr lang="cs-CZ" altLang="cs-CZ" sz="1500" b="1" dirty="0"/>
              <a:t>Trinitron </a:t>
            </a:r>
            <a:r>
              <a:rPr lang="cs-CZ" altLang="cs-CZ" sz="1500" dirty="0"/>
              <a:t>) </a:t>
            </a:r>
          </a:p>
          <a:p>
            <a:pPr eaLnBrk="1" hangingPunct="1"/>
            <a:r>
              <a:rPr lang="cs-CZ" altLang="cs-CZ" sz="1500" dirty="0"/>
              <a:t>Tímto způsobem může na luminofor přes masku proniknout více elektronů, takže jednotlivé body září silněji. </a:t>
            </a:r>
          </a:p>
          <a:p>
            <a:pPr eaLnBrk="1" hangingPunct="1"/>
            <a:r>
              <a:rPr lang="cs-CZ" altLang="cs-CZ" sz="1500" dirty="0"/>
              <a:t>Tato technologie má však i své nevýhody. K přesnému upevnění drátků je třeba použít dva další horizontální drátky, které udržují mřížku na místě. Zhruba ve třetině obrazovky, jak seshora tak zezdola, jsou slabě viditelné dvě linky.</a:t>
            </a:r>
          </a:p>
          <a:p>
            <a:pPr eaLnBrk="1" hangingPunct="1"/>
            <a:r>
              <a:rPr lang="cs-CZ" altLang="cs-CZ" sz="1500" dirty="0"/>
              <a:t>Drátky tvořící mřížku jsou velmi náchylné k interferencím elektromagnetického pole, a proto pokud máte po stranách monitoru umístěné reproduktory nebo jiný zdroj elektromagnetického pole (např. mobilní telefon), může se obraz rozmazat a klepat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>
            <a:extLst>
              <a:ext uri="{FF2B5EF4-FFF2-40B4-BE49-F238E27FC236}">
                <a16:creationId xmlns:a16="http://schemas.microsoft.com/office/drawing/2014/main" id="{4A83E8D1-C28B-4074-BE0F-FF5D0D9B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333375"/>
            <a:ext cx="6242050" cy="640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9763F23-4B6F-4563-9EC1-C852ADB618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41964B77-DAFB-41E8-9DBA-C5C19BD2C2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600" dirty="0"/>
              <a:t>Nejdůležitější parametry zobrazovacího zařízení</a:t>
            </a:r>
          </a:p>
          <a:p>
            <a:pPr lvl="1" eaLnBrk="1" hangingPunct="1"/>
            <a:r>
              <a:rPr lang="cs-CZ" altLang="cs-CZ" sz="2200" dirty="0"/>
              <a:t>Princip vzniku obrazu (CRT, LCD, OLED…)</a:t>
            </a:r>
          </a:p>
          <a:p>
            <a:pPr lvl="1" eaLnBrk="1" hangingPunct="1"/>
            <a:r>
              <a:rPr lang="cs-CZ" altLang="cs-CZ" sz="2200" dirty="0"/>
              <a:t>Velikost (obvykle je udána jako úhlopříčka v palcích) a poměr stran</a:t>
            </a:r>
          </a:p>
          <a:p>
            <a:pPr lvl="1" eaLnBrk="1" hangingPunct="1"/>
            <a:r>
              <a:rPr lang="cs-CZ" altLang="cs-CZ" sz="2200" dirty="0"/>
              <a:t>Rozlišení (počet obrazových bodů)</a:t>
            </a:r>
          </a:p>
          <a:p>
            <a:pPr lvl="1" eaLnBrk="1" hangingPunct="1"/>
            <a:r>
              <a:rPr lang="cs-CZ" altLang="cs-CZ" sz="2200" dirty="0"/>
              <a:t>Počet zobrazitelných barev</a:t>
            </a:r>
          </a:p>
          <a:p>
            <a:pPr lvl="1" eaLnBrk="1" hangingPunct="1"/>
            <a:r>
              <a:rPr lang="cs-CZ" altLang="cs-CZ" sz="2200" dirty="0"/>
              <a:t>Jas</a:t>
            </a:r>
          </a:p>
          <a:p>
            <a:pPr lvl="1" eaLnBrk="1" hangingPunct="1"/>
            <a:r>
              <a:rPr lang="cs-CZ" altLang="cs-CZ" sz="2200" dirty="0"/>
              <a:t>Kontrast</a:t>
            </a:r>
          </a:p>
          <a:p>
            <a:pPr lvl="1" eaLnBrk="1" hangingPunct="1"/>
            <a:r>
              <a:rPr lang="cs-CZ" altLang="cs-CZ" sz="2200" dirty="0"/>
              <a:t>Obnovovací frekvence (počet zobrazených snímků / s)</a:t>
            </a:r>
          </a:p>
          <a:p>
            <a:pPr lvl="1" eaLnBrk="1" hangingPunct="1"/>
            <a:r>
              <a:rPr lang="cs-CZ" altLang="cs-CZ" sz="2200" dirty="0"/>
              <a:t>Typ vstupního signálu (VGA, DVI, HDMI, PAL, DVB…)</a:t>
            </a:r>
          </a:p>
          <a:p>
            <a:pPr lvl="1" eaLnBrk="1" hangingPunct="1"/>
            <a:r>
              <a:rPr lang="cs-CZ" altLang="cs-CZ" sz="2200" dirty="0"/>
              <a:t>Životnost</a:t>
            </a:r>
          </a:p>
          <a:p>
            <a:pPr lvl="1" eaLnBrk="1" hangingPunct="1"/>
            <a:r>
              <a:rPr lang="cs-CZ" altLang="cs-CZ" sz="2200" dirty="0"/>
              <a:t>Elektrický příkon</a:t>
            </a:r>
          </a:p>
          <a:p>
            <a:pPr eaLnBrk="1" hangingPunct="1"/>
            <a:endParaRPr lang="cs-CZ" altLang="cs-CZ" sz="2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>
            <a:extLst>
              <a:ext uri="{FF2B5EF4-FFF2-40B4-BE49-F238E27FC236}">
                <a16:creationId xmlns:a16="http://schemas.microsoft.com/office/drawing/2014/main" id="{CDA33844-F4B8-4632-B120-5D734AA883CE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2997200"/>
            <a:ext cx="5267325" cy="3390900"/>
          </a:xfrm>
        </p:spPr>
      </p:pic>
      <p:pic>
        <p:nvPicPr>
          <p:cNvPr id="14339" name="Picture 4">
            <a:extLst>
              <a:ext uri="{FF2B5EF4-FFF2-40B4-BE49-F238E27FC236}">
                <a16:creationId xmlns:a16="http://schemas.microsoft.com/office/drawing/2014/main" id="{E1F1AAC2-102B-44DC-8CA4-FDBD84C0E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908050"/>
            <a:ext cx="259080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5">
            <a:extLst>
              <a:ext uri="{FF2B5EF4-FFF2-40B4-BE49-F238E27FC236}">
                <a16:creationId xmlns:a16="http://schemas.microsoft.com/office/drawing/2014/main" id="{B805BC7C-53D4-4B43-B958-46B6199B8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836613"/>
            <a:ext cx="2590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8696AB07-91DC-4FB7-9779-EBEADFBDE3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Dosvit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54C0D240-8EB2-45ED-BD4E-AC0A9DB48C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28800"/>
            <a:ext cx="8507288" cy="4968552"/>
          </a:xfrm>
        </p:spPr>
        <p:txBody>
          <a:bodyPr/>
          <a:lstStyle/>
          <a:p>
            <a:pPr eaLnBrk="1" hangingPunct="1"/>
            <a:r>
              <a:rPr lang="cs-CZ" altLang="cs-CZ" sz="1500" b="1" dirty="0"/>
              <a:t>Luminofor</a:t>
            </a:r>
            <a:r>
              <a:rPr lang="cs-CZ" altLang="cs-CZ" sz="1500" dirty="0"/>
              <a:t> po dopadu elektronů vyzáří světlo příslušné barvy po určitou krátkou dobu</a:t>
            </a:r>
          </a:p>
          <a:p>
            <a:pPr eaLnBrk="1" hangingPunct="1"/>
            <a:r>
              <a:rPr lang="cs-CZ" altLang="cs-CZ" sz="1500" dirty="0"/>
              <a:t>Čím vyšší intenzitu má elektronový paprsek, tím více energie luminoforu předá a ten bude svíti jasněji – tak lze regulovat jas každého obrazového bodu</a:t>
            </a:r>
          </a:p>
          <a:p>
            <a:pPr eaLnBrk="1" hangingPunct="1"/>
            <a:r>
              <a:rPr lang="cs-CZ" altLang="cs-CZ" sz="1500" dirty="0"/>
              <a:t>Poté luminofor </a:t>
            </a:r>
            <a:r>
              <a:rPr lang="cs-CZ" altLang="cs-CZ" sz="1500" b="1" dirty="0"/>
              <a:t>zhasne</a:t>
            </a:r>
          </a:p>
          <a:p>
            <a:pPr eaLnBrk="1" hangingPunct="1"/>
            <a:r>
              <a:rPr lang="cs-CZ" altLang="cs-CZ" sz="1500" dirty="0"/>
              <a:t>Obraz je tedy nutné několikrát za sekundu </a:t>
            </a:r>
            <a:r>
              <a:rPr lang="cs-CZ" altLang="cs-CZ" sz="1500" b="1" dirty="0"/>
              <a:t>překreslit</a:t>
            </a:r>
          </a:p>
          <a:p>
            <a:pPr eaLnBrk="1" hangingPunct="1"/>
            <a:r>
              <a:rPr lang="cs-CZ" altLang="cs-CZ" sz="1500" dirty="0"/>
              <a:t>Obraz se vykresluje </a:t>
            </a:r>
            <a:r>
              <a:rPr lang="cs-CZ" altLang="cs-CZ" sz="1500" b="1" dirty="0"/>
              <a:t>z horního levého rohu</a:t>
            </a:r>
            <a:r>
              <a:rPr lang="cs-CZ" altLang="cs-CZ" sz="1500" dirty="0"/>
              <a:t> po řádcích až směrem dolů a pak zhasnutý paprsek vrací zpět do levého horního rohu</a:t>
            </a:r>
          </a:p>
          <a:p>
            <a:pPr eaLnBrk="1" hangingPunct="1"/>
            <a:r>
              <a:rPr lang="cs-CZ" altLang="cs-CZ" sz="1500" dirty="0"/>
              <a:t>Elektronové dělo tedy postupně osvítí všechny obrazové body na všech řádcích a to celé se opakuje neustále rychle dokola</a:t>
            </a:r>
          </a:p>
          <a:p>
            <a:pPr eaLnBrk="1" hangingPunct="1"/>
            <a:r>
              <a:rPr lang="cs-CZ" altLang="cs-CZ" sz="1500" dirty="0"/>
              <a:t>Ve chvíli, kdy jsou vykreslovány dolní řádky obrazu, horní řádky obrazovky již zhasly</a:t>
            </a:r>
          </a:p>
          <a:p>
            <a:pPr eaLnBrk="1" hangingPunct="1"/>
            <a:r>
              <a:rPr lang="cs-CZ" altLang="cs-CZ" sz="1500" dirty="0"/>
              <a:t>Ve chvíli, kdy jsou vykreslovány horní řádky obrazu, na spodních řádcích může ještě trochu svítit minulý snímek</a:t>
            </a:r>
          </a:p>
          <a:p>
            <a:pPr eaLnBrk="1" hangingPunct="1"/>
            <a:r>
              <a:rPr lang="cs-CZ" altLang="cs-CZ" sz="1500" dirty="0"/>
              <a:t>Na CRT tedy </a:t>
            </a:r>
            <a:r>
              <a:rPr lang="cs-CZ" altLang="cs-CZ" sz="1500" b="1" dirty="0"/>
              <a:t>nikdy není zobrazen dokonale celý snímek </a:t>
            </a:r>
            <a:r>
              <a:rPr lang="cs-CZ" altLang="cs-CZ" sz="1500" dirty="0"/>
              <a:t>(uvidíme to např. když nasnímáme obrazovku videokamerou, nebo při pořízení fotografie s krátkým časem expozice)</a:t>
            </a:r>
          </a:p>
          <a:p>
            <a:pPr eaLnBrk="1" hangingPunct="1"/>
            <a:r>
              <a:rPr lang="cs-CZ" altLang="cs-CZ" sz="1500" dirty="0"/>
              <a:t>Vidíme vždy pouze pár svítících řádků, které byly </a:t>
            </a:r>
          </a:p>
          <a:p>
            <a:pPr eaLnBrk="1" hangingPunct="1"/>
            <a:r>
              <a:rPr lang="cs-CZ" altLang="cs-CZ" sz="1500" dirty="0"/>
              <a:t>Důležitým parametrem CRT obrazovky je její </a:t>
            </a:r>
            <a:r>
              <a:rPr lang="cs-CZ" altLang="cs-CZ" sz="1500" b="1" dirty="0"/>
              <a:t>dosvit</a:t>
            </a:r>
            <a:r>
              <a:rPr lang="cs-CZ" altLang="cs-CZ" sz="1500" dirty="0"/>
              <a:t> a </a:t>
            </a:r>
            <a:r>
              <a:rPr lang="cs-CZ" altLang="cs-CZ" sz="1500" b="1" dirty="0"/>
              <a:t>obnovovací frekvence</a:t>
            </a:r>
          </a:p>
          <a:p>
            <a:pPr eaLnBrk="1" hangingPunct="1"/>
            <a:r>
              <a:rPr lang="cs-CZ" altLang="cs-CZ" sz="1500" dirty="0"/>
              <a:t>Dosvit – setrvačnost luminoforu (jak dlouho po vybuzení vyzařuje světlo) </a:t>
            </a:r>
          </a:p>
          <a:p>
            <a:pPr eaLnBrk="1" hangingPunct="1"/>
            <a:r>
              <a:rPr lang="cs-CZ" altLang="cs-CZ" sz="1500" dirty="0"/>
              <a:t>Obnovovací frekvence – počet překreslení celého obrazu za sekundu (udává se v Hertzích)</a:t>
            </a:r>
          </a:p>
          <a:p>
            <a:pPr eaLnBrk="1" hangingPunct="1">
              <a:lnSpc>
                <a:spcPct val="80000"/>
              </a:lnSpc>
            </a:pPr>
            <a:endParaRPr lang="cs-CZ" altLang="cs-CZ" sz="1600" dirty="0"/>
          </a:p>
          <a:p>
            <a:pPr eaLnBrk="1" hangingPunct="1">
              <a:lnSpc>
                <a:spcPct val="80000"/>
              </a:lnSpc>
            </a:pPr>
            <a:endParaRPr lang="cs-CZ" altLang="cs-CZ" sz="1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AD2410D-F0DC-4B15-AEBE-6AC7DB614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CRT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2671197-E63F-43B7-A1E3-61062C7BE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800" dirty="0"/>
              <a:t>Doporučené video – CRT monitor natočený vysokorychlostní kamerou a </a:t>
            </a:r>
            <a:r>
              <a:rPr lang="cs-CZ" sz="1800" dirty="0" err="1"/>
              <a:t>slowmotion</a:t>
            </a:r>
            <a:endParaRPr lang="cs-CZ" sz="1800" dirty="0"/>
          </a:p>
          <a:p>
            <a:endParaRPr lang="cs-CZ" sz="1800" dirty="0"/>
          </a:p>
          <a:p>
            <a:r>
              <a:rPr lang="cs-CZ" sz="1800" dirty="0">
                <a:hlinkClick r:id="rId2"/>
              </a:rPr>
              <a:t>https://www.youtube.com/watch?v=3BJU2drrtCM</a:t>
            </a:r>
            <a:endParaRPr lang="cs-CZ" sz="1800" dirty="0"/>
          </a:p>
          <a:p>
            <a:pPr marL="0" indent="0">
              <a:buNone/>
            </a:pPr>
            <a:endParaRPr lang="cs-CZ" sz="1800" dirty="0"/>
          </a:p>
        </p:txBody>
      </p:sp>
    </p:spTree>
    <p:extLst>
      <p:ext uri="{BB962C8B-B14F-4D97-AF65-F5344CB8AC3E}">
        <p14:creationId xmlns:p14="http://schemas.microsoft.com/office/powerpoint/2010/main" val="2162516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90BA7CD-B6FA-4464-912E-616EB07B71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Obnovovací frekvence CRT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189D3F8-4923-4FCE-B777-8C532CFC10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100" dirty="0"/>
              <a:t>Čím vyšší je obnovovací frekvence, tím méně se při sledování obrazu unaví oči – obraz je klidnější</a:t>
            </a:r>
          </a:p>
          <a:p>
            <a:pPr eaLnBrk="1" hangingPunct="1"/>
            <a:r>
              <a:rPr lang="cs-CZ" altLang="cs-CZ" sz="2100" dirty="0"/>
              <a:t>Minimální hodnota pro počítačové monitory by měla být 75 Hz</a:t>
            </a:r>
          </a:p>
          <a:p>
            <a:pPr eaLnBrk="1" hangingPunct="1"/>
            <a:r>
              <a:rPr lang="cs-CZ" altLang="cs-CZ" sz="2100" dirty="0"/>
              <a:t>Vyšší frekvence než 120 Hz se velmi obtížně dosahují při vysokém rozlišení obrazu (obraz se sice stane klidnější, ale „rozostří se“)</a:t>
            </a:r>
          </a:p>
          <a:p>
            <a:pPr eaLnBrk="1" hangingPunct="1"/>
            <a:r>
              <a:rPr lang="cs-CZ" altLang="cs-CZ" sz="2100" dirty="0"/>
              <a:t>Při rozlišení 1024x768 a obnovovací frekvenci 120 Hz bylo potřeba za sekundu stihnout elektronovým dělem ozářit 94 milionů bodů a přenést o nich informaci z počítače do monitoru (24bitů – 1 bod) – tj. tok 270 </a:t>
            </a:r>
            <a:r>
              <a:rPr lang="cs-CZ" altLang="cs-CZ" sz="2100" dirty="0" err="1"/>
              <a:t>MB/s</a:t>
            </a:r>
            <a:r>
              <a:rPr lang="cs-CZ" altLang="cs-CZ" sz="2100" dirty="0"/>
              <a:t>  - a to byl problém</a:t>
            </a:r>
          </a:p>
          <a:p>
            <a:pPr eaLnBrk="1" hangingPunct="1"/>
            <a:r>
              <a:rPr lang="cs-CZ" altLang="cs-CZ" sz="2100" dirty="0"/>
              <a:t>Na ozáření jednoho obrazového bodu vychází pouze kratičký časový úsek 10 </a:t>
            </a:r>
            <a:r>
              <a:rPr lang="cs-CZ" altLang="cs-CZ" sz="2100" dirty="0" err="1"/>
              <a:t>ns</a:t>
            </a:r>
            <a:r>
              <a:rPr lang="cs-CZ" altLang="cs-CZ" sz="2100" dirty="0"/>
              <a:t>    1/(1024x768x120)   </a:t>
            </a:r>
          </a:p>
          <a:p>
            <a:pPr eaLnBrk="1" hangingPunct="1"/>
            <a:r>
              <a:rPr lang="cs-CZ" altLang="cs-CZ" sz="2100" dirty="0"/>
              <a:t>Obnovovací frekvenci tedy nelze jednoduše zvyšovat a obraz CRT monitorů bude vždy trpět nestálostí způsobenou blikáním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09D33A57-86FB-47A8-A162-5F07046D3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Obnovovací frekvence CRT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B402FA4B-C168-4013-8BFC-862301070F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Standardní </a:t>
            </a:r>
            <a:r>
              <a:rPr lang="cs-CZ" altLang="cs-CZ" sz="1400" b="1" dirty="0"/>
              <a:t>televizní obrazovka</a:t>
            </a:r>
            <a:r>
              <a:rPr lang="cs-CZ" altLang="cs-CZ" sz="1400" dirty="0"/>
              <a:t> používá obnovovací frekvenci </a:t>
            </a:r>
            <a:r>
              <a:rPr lang="cs-CZ" altLang="cs-CZ" sz="1400" b="1" dirty="0"/>
              <a:t>50 Hz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Při tom jsou 25x za sekundu zobrazeny </a:t>
            </a:r>
            <a:r>
              <a:rPr lang="cs-CZ" altLang="cs-CZ" sz="1400" b="1" dirty="0"/>
              <a:t>liché</a:t>
            </a:r>
            <a:r>
              <a:rPr lang="cs-CZ" altLang="cs-CZ" sz="1400" dirty="0"/>
              <a:t> řádky a 25x za sekundu </a:t>
            </a:r>
            <a:r>
              <a:rPr lang="cs-CZ" altLang="cs-CZ" sz="1400" b="1" dirty="0"/>
              <a:t>sudé</a:t>
            </a:r>
            <a:r>
              <a:rPr lang="cs-CZ" altLang="cs-CZ" sz="1400" dirty="0"/>
              <a:t> řádky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Obraz na TV obrazovce je tedy tzv. </a:t>
            </a:r>
            <a:r>
              <a:rPr lang="cs-CZ" altLang="cs-CZ" sz="1400" b="1" dirty="0"/>
              <a:t>prokládaný</a:t>
            </a:r>
            <a:r>
              <a:rPr lang="cs-CZ" altLang="cs-CZ" sz="1400" dirty="0"/>
              <a:t> (</a:t>
            </a:r>
            <a:r>
              <a:rPr lang="cs-CZ" altLang="cs-CZ" sz="1400" dirty="0" err="1"/>
              <a:t>interlaced</a:t>
            </a:r>
            <a:r>
              <a:rPr lang="cs-CZ" altLang="cs-CZ" sz="1400" dirty="0"/>
              <a:t>) – za jednu sekundu se zobrazí 50 </a:t>
            </a:r>
            <a:r>
              <a:rPr lang="cs-CZ" altLang="cs-CZ" sz="1400" b="1" dirty="0"/>
              <a:t>půlsnímků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Pokud zobrazíme nejprve pouze liché řádky obrazu (jako jeden půlsnímek), poté sudé, dále opět liché, sudé atd., navíc každý půlsnímek o 1/50s později, lidské oko nedokáže postřehnout rozdíl oproti zobrazování celých snímků</a:t>
            </a:r>
          </a:p>
          <a:p>
            <a:pPr eaLnBrk="1" hangingPunct="1">
              <a:lnSpc>
                <a:spcPct val="80000"/>
              </a:lnSpc>
            </a:pPr>
            <a:endParaRPr lang="cs-CZ" altLang="cs-CZ" sz="1400" b="1" i="1" dirty="0"/>
          </a:p>
          <a:p>
            <a:pPr eaLnBrk="1" hangingPunct="1">
              <a:lnSpc>
                <a:spcPct val="80000"/>
              </a:lnSpc>
            </a:pPr>
            <a:r>
              <a:rPr lang="cs-CZ" altLang="cs-CZ" sz="1400" b="1" i="1" dirty="0"/>
              <a:t>Proč bylo zavedeno prokládané video?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Snímek v televizním vysílání má </a:t>
            </a:r>
            <a:r>
              <a:rPr lang="cs-CZ" altLang="cs-CZ" sz="1400" b="1" dirty="0"/>
              <a:t>576 řádků.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b="1" dirty="0"/>
              <a:t>V kině </a:t>
            </a:r>
            <a:r>
              <a:rPr lang="cs-CZ" altLang="cs-CZ" sz="1400" dirty="0"/>
              <a:t>stačí sledovat </a:t>
            </a:r>
            <a:r>
              <a:rPr lang="cs-CZ" altLang="cs-CZ" sz="1400" b="1" dirty="0"/>
              <a:t>24 snímků </a:t>
            </a:r>
            <a:r>
              <a:rPr lang="cs-CZ" altLang="cs-CZ" sz="1400" dirty="0"/>
              <a:t>za sekundu, protože snímky jsou zobrazeny na plátně naráz vcelku a celou dobu.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Na CRT by se nedalo dívat, kdyby se obrazovka překreslovala pouze 24x za sekundu, protože snímek je vykreslen postupně od shora dolů a řádky ihned zhasínají – viditelně by to blikalo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CRT obrazovka musí být překreslena minimálně 50x za sekundu (obnovovací frekvence 50 Hz) protože se na ní snímek vykresluje postupně a není zobrazen vcelku jako snímky na plátně v kině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Prastaré televizní vysílání, ale nedokázalo odvysílat během 1/50 sekundy snímek, který má 576 řádků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Kdyby se počet řádků snížil, rozlišení obrazu by bylo příliš nízké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Počet řádků tedy zůstal 576, ale během 1/50 s se odvysílají a zobrazí pouze liché řádky a během další 1/50 s se odvysílají a zobrazí pouze sudé řádky.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Obrazovka se tedy od shora dolů překresluje 50x za sekundu a snímek má 576 řádků, akorát je nedokážeme vykreslit všechny současně</a:t>
            </a:r>
          </a:p>
          <a:p>
            <a:pPr eaLnBrk="1" hangingPunct="1">
              <a:lnSpc>
                <a:spcPct val="80000"/>
              </a:lnSpc>
            </a:pPr>
            <a:endParaRPr lang="cs-CZ" altLang="cs-CZ" sz="1400" dirty="0"/>
          </a:p>
          <a:p>
            <a:pPr eaLnBrk="1" hangingPunct="1">
              <a:lnSpc>
                <a:spcPct val="80000"/>
              </a:lnSpc>
            </a:pPr>
            <a:endParaRPr lang="cs-CZ" altLang="cs-CZ" sz="1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3F8AF2BE-4D36-46AB-8C84-900C38FEEB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Prokládání (interlacing)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863F09D9-E206-44A7-AB39-9173A02138EA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719263"/>
            <a:ext cx="7427913" cy="4411662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4555D1-35E0-47C6-9F00-A852F57C1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Progresivní CRT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BF78D11-15D6-4472-88C6-D2F944A73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cs-CZ" altLang="cs-CZ" sz="2400" dirty="0"/>
              <a:t>Zásadní rozdíl mezi TV obrazovkou a počítačovým CRT monitorem spočívá v tom, že </a:t>
            </a:r>
            <a:r>
              <a:rPr lang="cs-CZ" altLang="cs-CZ" sz="2400" b="1" dirty="0"/>
              <a:t>počítačový CRT monitor nepoužívá prokládání</a:t>
            </a:r>
            <a:r>
              <a:rPr lang="cs-CZ" altLang="cs-CZ" sz="2400" dirty="0"/>
              <a:t> a vykreslí celý snímek naráz (postupně všechny řádky od shora dolů)</a:t>
            </a:r>
          </a:p>
          <a:p>
            <a:pPr eaLnBrk="1" hangingPunct="1"/>
            <a:r>
              <a:rPr lang="cs-CZ" altLang="cs-CZ" sz="2400" dirty="0"/>
              <a:t>CRT displeje, které nepoužívají prokládání se nazývají </a:t>
            </a:r>
            <a:r>
              <a:rPr lang="cs-CZ" altLang="cs-CZ" sz="2400" b="1" dirty="0"/>
              <a:t>progresivní CRT</a:t>
            </a:r>
          </a:p>
          <a:p>
            <a:pPr eaLnBrk="1" hangingPunct="1"/>
            <a:r>
              <a:rPr lang="cs-CZ" altLang="cs-CZ" sz="2400" dirty="0"/>
              <a:t>Počítačový monitor tedy při obnovovací frekvenci např. 75 Hz vykreslí 75 úplných snímků za sekundu</a:t>
            </a:r>
          </a:p>
          <a:p>
            <a:pPr eaLnBrk="1" hangingPunct="1"/>
            <a:r>
              <a:rPr lang="cs-CZ" altLang="cs-CZ" sz="2400" dirty="0"/>
              <a:t>TV CRT vykreslí při obnovovací frekvenci 50 Hz pouze 50 půlsnímků za sekundu (v každém půlsnímku budou jen liché nebo sudé řádky)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65764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6CA2CFA-1BCA-40B2-B8CB-5715EB2615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CRT - prokládání</a:t>
            </a:r>
          </a:p>
        </p:txBody>
      </p:sp>
      <p:sp>
        <p:nvSpPr>
          <p:cNvPr id="19459" name="Rectangle 5">
            <a:extLst>
              <a:ext uri="{FF2B5EF4-FFF2-40B4-BE49-F238E27FC236}">
                <a16:creationId xmlns:a16="http://schemas.microsoft.com/office/drawing/2014/main" id="{BD615AA4-FCD7-4EE4-95B8-7018097677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536" y="1556792"/>
            <a:ext cx="8229600" cy="44116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Zobrazovat obraz </a:t>
            </a:r>
            <a:r>
              <a:rPr lang="cs-CZ" altLang="cs-CZ" sz="2000" dirty="0" err="1"/>
              <a:t>prokládaně</a:t>
            </a:r>
            <a:r>
              <a:rPr lang="cs-CZ" altLang="cs-CZ" sz="2000" dirty="0"/>
              <a:t> umí </a:t>
            </a:r>
            <a:r>
              <a:rPr lang="cs-CZ" altLang="cs-CZ" sz="2000" b="1" dirty="0"/>
              <a:t>pouze klasické CRT televize</a:t>
            </a:r>
            <a:r>
              <a:rPr lang="cs-CZ" altLang="cs-CZ" sz="20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Plasmové televize, LCD, OLED, projektory a počítačové monitory zobrazují vždy celý obraz (snímek) najednou (tedy </a:t>
            </a:r>
            <a:r>
              <a:rPr lang="cs-CZ" altLang="cs-CZ" sz="2000" dirty="0" err="1"/>
              <a:t>neprokládaně</a:t>
            </a:r>
            <a:r>
              <a:rPr lang="cs-CZ" altLang="cs-CZ" sz="2000" dirty="0"/>
              <a:t> = progresivně)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Počítačový monitor, nedokáže zobrazit obraz </a:t>
            </a:r>
            <a:r>
              <a:rPr lang="cs-CZ" altLang="cs-CZ" sz="2000" dirty="0" err="1"/>
              <a:t>prokládaně</a:t>
            </a:r>
            <a:r>
              <a:rPr lang="cs-CZ" altLang="cs-CZ" sz="2000" dirty="0"/>
              <a:t> a při zobrazení </a:t>
            </a:r>
            <a:r>
              <a:rPr lang="cs-CZ" altLang="cs-CZ" sz="2000" b="1" dirty="0"/>
              <a:t>prokládaného TV signálu (videa)</a:t>
            </a:r>
            <a:r>
              <a:rPr lang="cs-CZ" altLang="cs-CZ" sz="2000" dirty="0"/>
              <a:t> zobrazuje kompletní snímky složené z dvou půlsnímků do jednoho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Protože ale půlsnímky, ze kterých je celý snímek složen, nebyly u prokládaného videa pořízeny televizní videokamerou ve stejném okamžiku, liší se v nich poloha pohybujících se objektů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TV videokamera snímá obraz </a:t>
            </a:r>
            <a:r>
              <a:rPr lang="cs-CZ" altLang="cs-CZ" sz="2000" b="1" dirty="0" err="1"/>
              <a:t>prokládaně</a:t>
            </a:r>
            <a:endParaRPr lang="cs-CZ" altLang="cs-CZ" sz="2000" b="1" dirty="0"/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Filmová kamera natáčí </a:t>
            </a:r>
            <a:r>
              <a:rPr lang="cs-CZ" altLang="cs-CZ" sz="2000" b="1" dirty="0"/>
              <a:t>progresivně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Sudé řádky byly TV kamerou sejmuty o 1/50 sekundy později a mají být o 1/50 sekundy později také zobrazeny – na CRT bude vše OK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Počítačové monitory ale  zobrazí liché i sudé řádky dohromady v jednom snímku – hrany pohybujících se objektů pak vypadají zdvojené a „roztřepené“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cs-CZ" altLang="cs-CZ" sz="2000" dirty="0"/>
          </a:p>
          <a:p>
            <a:pPr eaLnBrk="1" hangingPunct="1">
              <a:lnSpc>
                <a:spcPct val="90000"/>
              </a:lnSpc>
            </a:pPr>
            <a:endParaRPr lang="cs-CZ" altLang="cs-CZ" sz="2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77BEE50-1C97-4A22-BBF9-A15DB41B6E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Snímek prokládaného TV signálu zobrazený na monitoru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53C1EA20-0C98-4F8B-BD12-930F474CBA19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1628775"/>
            <a:ext cx="6553200" cy="5035550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6B732F8-0302-462C-8148-EC95E402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Prokládaný videosignál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AB4878-C7C6-4D6C-8B11-0D89D4602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400" dirty="0"/>
              <a:t>Je skandální, že standardní TV vysílání v běžném rozlišení SD používá dodnes prokládání a snímky mají </a:t>
            </a:r>
            <a:r>
              <a:rPr lang="cs-CZ" sz="2400" b="1" dirty="0"/>
              <a:t>576 </a:t>
            </a:r>
            <a:r>
              <a:rPr lang="cs-CZ" sz="2400" dirty="0"/>
              <a:t>viditelných řádků (to je horší rozlišení než dnes mají některé chytré hodinky)</a:t>
            </a:r>
          </a:p>
          <a:p>
            <a:r>
              <a:rPr lang="cs-CZ" sz="2400" dirty="0"/>
              <a:t>Prokládané video s rozlišením </a:t>
            </a:r>
            <a:r>
              <a:rPr lang="cs-CZ" sz="2400" b="1" dirty="0"/>
              <a:t>720x576 </a:t>
            </a:r>
            <a:r>
              <a:rPr lang="cs-CZ" sz="2400" b="1" dirty="0" err="1"/>
              <a:t>px</a:t>
            </a:r>
            <a:r>
              <a:rPr lang="cs-CZ" sz="2400" b="1" dirty="0"/>
              <a:t> </a:t>
            </a:r>
            <a:r>
              <a:rPr lang="cs-CZ" sz="2400" dirty="0"/>
              <a:t>a půlsnímky, které mají jen </a:t>
            </a:r>
            <a:r>
              <a:rPr lang="cs-CZ" sz="2400" b="1" dirty="0"/>
              <a:t>288 řádků </a:t>
            </a:r>
            <a:r>
              <a:rPr lang="cs-CZ" sz="2400" dirty="0"/>
              <a:t>bylo zavedeno okolo roku 1940 – nepochopitelné jak mohlo něco tak bizarního přežít dodnes</a:t>
            </a:r>
          </a:p>
          <a:p>
            <a:r>
              <a:rPr lang="cs-CZ" sz="2400" dirty="0"/>
              <a:t>Řada starších videokamer natáčí </a:t>
            </a:r>
            <a:r>
              <a:rPr lang="cs-CZ" sz="2400" b="1" dirty="0"/>
              <a:t>prokládané video </a:t>
            </a:r>
          </a:p>
          <a:p>
            <a:r>
              <a:rPr lang="cs-CZ" sz="2400" dirty="0"/>
              <a:t>Vysílání v novém </a:t>
            </a:r>
            <a:r>
              <a:rPr lang="cs-CZ" sz="2400" b="1" dirty="0"/>
              <a:t>DVB-T2</a:t>
            </a:r>
            <a:r>
              <a:rPr lang="cs-CZ" sz="2400" dirty="0"/>
              <a:t> v HD rozlišení již konečně prokládání nepoužívá a snímky jsou progresivní (50 celých snímků za sekundu)</a:t>
            </a:r>
          </a:p>
          <a:p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4017810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F61A54-13E7-4617-83D5-8B9284676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Barvy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10D9A53-EAF1-469A-9751-DEF2303B7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800" dirty="0"/>
              <a:t>Nejjednodušší displeje jsou </a:t>
            </a:r>
            <a:r>
              <a:rPr lang="cs-CZ" sz="1800" b="1" dirty="0"/>
              <a:t>binární monochromatické </a:t>
            </a:r>
            <a:r>
              <a:rPr lang="cs-CZ" sz="1800" dirty="0"/>
              <a:t>– pixel buď svítil nebo je zhasnutý (dnes například kalkulačka nebo digitální hodinky)</a:t>
            </a:r>
          </a:p>
          <a:p>
            <a:r>
              <a:rPr lang="cs-CZ" sz="1800" b="1" dirty="0" err="1"/>
              <a:t>Grayscale</a:t>
            </a:r>
            <a:r>
              <a:rPr lang="cs-CZ" sz="1800" b="1" dirty="0"/>
              <a:t> </a:t>
            </a:r>
            <a:r>
              <a:rPr lang="cs-CZ" sz="1800" b="1" dirty="0" err="1"/>
              <a:t>monochome</a:t>
            </a:r>
            <a:r>
              <a:rPr lang="cs-CZ" sz="1800" b="1" dirty="0"/>
              <a:t> </a:t>
            </a:r>
            <a:r>
              <a:rPr lang="cs-CZ" sz="1800" dirty="0"/>
              <a:t>- lepši monochromatické displeje umožňují nastavení jasu jednotlivých pixelů – všechny pixely měly stejnou barvu, ale mohly mít rozdílný jas – například černobílá TV obrazovka (bod není buď černý nebo bílý, ale lze rozlišit mnoho stupňů šedi)</a:t>
            </a:r>
          </a:p>
          <a:p>
            <a:r>
              <a:rPr lang="cs-CZ" sz="1800" dirty="0"/>
              <a:t>Všechny moderní displeje umožňují </a:t>
            </a:r>
            <a:r>
              <a:rPr lang="cs-CZ" sz="1800" b="1" dirty="0"/>
              <a:t>barevné zobrazení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FE709A2-A804-4025-94B7-69F04AF64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149078"/>
            <a:ext cx="2736304" cy="1750291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FC9F7AB7-BEFD-4ACF-933E-287B97125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153627"/>
            <a:ext cx="2736304" cy="1750291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B3F20F26-7C07-4890-8347-951255D76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529" y="4149078"/>
            <a:ext cx="2736304" cy="1750291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6CA470D8-D15D-41E0-B758-2D2FEAE7BEBB}"/>
              </a:ext>
            </a:extLst>
          </p:cNvPr>
          <p:cNvSpPr txBox="1"/>
          <p:nvPr/>
        </p:nvSpPr>
        <p:spPr>
          <a:xfrm>
            <a:off x="457200" y="6130925"/>
            <a:ext cx="281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Binární monochromatický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574CE7C5-3016-4642-9BF0-2A90B6738427}"/>
              </a:ext>
            </a:extLst>
          </p:cNvPr>
          <p:cNvSpPr txBox="1"/>
          <p:nvPr/>
        </p:nvSpPr>
        <p:spPr>
          <a:xfrm>
            <a:off x="3563888" y="5992426"/>
            <a:ext cx="2818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Monochromatický s nastavením jasu pixelů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676EEF02-F33F-4190-9B52-EB8D97DA38B2}"/>
              </a:ext>
            </a:extLst>
          </p:cNvPr>
          <p:cNvSpPr txBox="1"/>
          <p:nvPr/>
        </p:nvSpPr>
        <p:spPr>
          <a:xfrm>
            <a:off x="6922656" y="6100632"/>
            <a:ext cx="128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Barevný</a:t>
            </a:r>
          </a:p>
        </p:txBody>
      </p:sp>
    </p:spTree>
    <p:extLst>
      <p:ext uri="{BB962C8B-B14F-4D97-AF65-F5344CB8AC3E}">
        <p14:creationId xmlns:p14="http://schemas.microsoft.com/office/powerpoint/2010/main" val="2000003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E4D806-6819-475F-89E9-68DDF971C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Deinterlacing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37DF47E-99A8-4E40-8BD1-258C14418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719263"/>
            <a:ext cx="8651304" cy="5016499"/>
          </a:xfrm>
        </p:spPr>
        <p:txBody>
          <a:bodyPr/>
          <a:lstStyle/>
          <a:p>
            <a:r>
              <a:rPr lang="cs-CZ" sz="2000" dirty="0"/>
              <a:t>Televizní přenosy a videa pořízena starší videokamerou jsou </a:t>
            </a:r>
            <a:r>
              <a:rPr lang="cs-CZ" sz="2000" b="1" dirty="0"/>
              <a:t>prokládaná</a:t>
            </a:r>
            <a:r>
              <a:rPr lang="cs-CZ" sz="2000" dirty="0"/>
              <a:t> </a:t>
            </a:r>
          </a:p>
          <a:p>
            <a:r>
              <a:rPr lang="cs-CZ" sz="2000" dirty="0"/>
              <a:t>Při zobrazení </a:t>
            </a:r>
            <a:r>
              <a:rPr lang="cs-CZ" sz="2000" b="1" dirty="0"/>
              <a:t>prokládaného videa</a:t>
            </a:r>
            <a:r>
              <a:rPr lang="cs-CZ" sz="2000" dirty="0"/>
              <a:t> na </a:t>
            </a:r>
            <a:r>
              <a:rPr lang="cs-CZ" sz="2000" b="1" dirty="0"/>
              <a:t>progresivním displeji</a:t>
            </a:r>
            <a:r>
              <a:rPr lang="cs-CZ" sz="2000" dirty="0"/>
              <a:t> je třeba provést jeho </a:t>
            </a:r>
            <a:r>
              <a:rPr lang="cs-CZ" sz="2000" b="1" dirty="0" err="1"/>
              <a:t>deinterlacing</a:t>
            </a:r>
            <a:endParaRPr lang="cs-CZ" sz="2000" b="1" dirty="0"/>
          </a:p>
          <a:p>
            <a:r>
              <a:rPr lang="cs-CZ" sz="2000" b="1" dirty="0"/>
              <a:t>Videokamera </a:t>
            </a:r>
            <a:r>
              <a:rPr lang="cs-CZ" sz="2000" dirty="0"/>
              <a:t>při snímání prokládaného videa pořídí každou 1/50 sekundy jeden půlsnímek, který obsahuje buď jen liché nebo sudé řádky</a:t>
            </a:r>
          </a:p>
          <a:p>
            <a:r>
              <a:rPr lang="cs-CZ" sz="2000" b="1" dirty="0" err="1"/>
              <a:t>Blend</a:t>
            </a:r>
            <a:r>
              <a:rPr lang="cs-CZ" sz="2000" b="1" dirty="0"/>
              <a:t> </a:t>
            </a:r>
            <a:r>
              <a:rPr lang="cs-CZ" sz="2000" b="1" dirty="0" err="1"/>
              <a:t>deinterlacing</a:t>
            </a:r>
            <a:r>
              <a:rPr lang="cs-CZ" sz="2000" dirty="0"/>
              <a:t> - Spojit půlsnímek s lichými řádky a půlsnímek se sudými řádky do jednoho výsledného snímku není dobrý nápad, protože tyto půlsnímky nebyly pořízeny ve stejný časový okamžik</a:t>
            </a:r>
          </a:p>
          <a:p>
            <a:r>
              <a:rPr lang="cs-CZ" sz="2000" dirty="0"/>
              <a:t>Šlo by to pouze tehdy, pokud by byl snímán nehybný obraz</a:t>
            </a:r>
          </a:p>
          <a:p>
            <a:r>
              <a:rPr lang="cs-CZ" sz="2000" dirty="0"/>
              <a:t>Někdy se tato metoda </a:t>
            </a:r>
            <a:r>
              <a:rPr lang="cs-CZ" sz="2000" dirty="0" err="1"/>
              <a:t>deinterlacingu</a:t>
            </a:r>
            <a:r>
              <a:rPr lang="cs-CZ" sz="2000" dirty="0"/>
              <a:t>, která spojuje dva půlsnímky do jednoho provádí, ale je docela složitá (musí se kompenzovat posun pohybujících se objektů na sudých/lichých řádcích) a klesne nám snímková frekvence na polovinu (např z 50 půlsnímků na 25 snímků)</a:t>
            </a:r>
          </a:p>
          <a:p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3513026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BC8670-4735-40EE-824D-36824DB1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Deinterlacing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FB8A88E-6239-4D82-8EBE-3419FBEB0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600" dirty="0"/>
              <a:t>Nejprimitivnější metodou </a:t>
            </a:r>
            <a:r>
              <a:rPr lang="cs-CZ" sz="1600" dirty="0" err="1"/>
              <a:t>deinterlacingu</a:t>
            </a:r>
            <a:r>
              <a:rPr lang="cs-CZ" sz="1600" dirty="0"/>
              <a:t>, je </a:t>
            </a:r>
            <a:r>
              <a:rPr lang="cs-CZ" sz="1600" b="1" dirty="0"/>
              <a:t>duplikace řádků</a:t>
            </a:r>
          </a:p>
          <a:p>
            <a:r>
              <a:rPr lang="cs-CZ" sz="1600" dirty="0"/>
              <a:t>První půlsnímek obsahuje pouze liché řádky. Každý takový řádek se zkopíruje i o řádek níž, na místo chybějícího sudého řádku.</a:t>
            </a:r>
          </a:p>
          <a:p>
            <a:r>
              <a:rPr lang="cs-CZ" sz="1600" dirty="0"/>
              <a:t>Totéž se provede v následujícím půlsnímku, kde se duplikují sudé řádky</a:t>
            </a:r>
          </a:p>
          <a:p>
            <a:r>
              <a:rPr lang="cs-CZ" sz="1600" dirty="0"/>
              <a:t>Snímek pak bude mít plný počet řádků, ale na dvou řádcích pod sebou je vždy totéž</a:t>
            </a:r>
          </a:p>
          <a:p>
            <a:r>
              <a:rPr lang="cs-CZ" sz="1600" dirty="0"/>
              <a:t>Tuto metodu používaly nejstarší LCD televize, jejichž slabý procesor nestíhal v reálnem čase počítat nic složitějšího</a:t>
            </a:r>
          </a:p>
          <a:p>
            <a:endParaRPr lang="cs-CZ" sz="1600" dirty="0"/>
          </a:p>
        </p:txBody>
      </p:sp>
      <p:pic>
        <p:nvPicPr>
          <p:cNvPr id="1026" name="Picture 2" descr="Interlaced Video - an overview | ScienceDirect Topics">
            <a:extLst>
              <a:ext uri="{FF2B5EF4-FFF2-40B4-BE49-F238E27FC236}">
                <a16:creationId xmlns:a16="http://schemas.microsoft.com/office/drawing/2014/main" id="{B3042669-B7EB-4CE2-B475-B4B0B4DAC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89040"/>
            <a:ext cx="5069023" cy="287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délník 3">
            <a:extLst>
              <a:ext uri="{FF2B5EF4-FFF2-40B4-BE49-F238E27FC236}">
                <a16:creationId xmlns:a16="http://schemas.microsoft.com/office/drawing/2014/main" id="{1E04C961-18AC-4860-840C-E335C0880A7D}"/>
              </a:ext>
            </a:extLst>
          </p:cNvPr>
          <p:cNvSpPr/>
          <p:nvPr/>
        </p:nvSpPr>
        <p:spPr>
          <a:xfrm>
            <a:off x="4572000" y="3573016"/>
            <a:ext cx="3096344" cy="3162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8221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BC8670-4735-40EE-824D-36824DB1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Deinterlacing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FB8A88E-6239-4D82-8EBE-3419FBEB0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600" dirty="0"/>
              <a:t>O něco lepší metodou </a:t>
            </a:r>
            <a:r>
              <a:rPr lang="cs-CZ" sz="1600" dirty="0" err="1"/>
              <a:t>deinterlacingu</a:t>
            </a:r>
            <a:r>
              <a:rPr lang="cs-CZ" sz="1600" dirty="0"/>
              <a:t>, je </a:t>
            </a:r>
            <a:r>
              <a:rPr lang="cs-CZ" sz="1600" b="1" dirty="0"/>
              <a:t>interpolace řádků</a:t>
            </a:r>
          </a:p>
          <a:p>
            <a:r>
              <a:rPr lang="cs-CZ" sz="1600" dirty="0"/>
              <a:t>Chybějící sudé řádky se dopočítají jako interpolace dvou lichých řádků</a:t>
            </a:r>
          </a:p>
          <a:p>
            <a:r>
              <a:rPr lang="cs-CZ" sz="1600" dirty="0"/>
              <a:t>Tedy obsah chybějícího sudého řádku se vypočítá z lichého řádku nad ním a pod ním</a:t>
            </a:r>
          </a:p>
          <a:p>
            <a:r>
              <a:rPr lang="cs-CZ" sz="1600" dirty="0"/>
              <a:t>V následujícím půlsnímku se zas dopočítá obsah všech chybějících lichých řádků ze sudých řádků nad/pod řádkem</a:t>
            </a:r>
          </a:p>
        </p:txBody>
      </p:sp>
      <p:pic>
        <p:nvPicPr>
          <p:cNvPr id="1026" name="Picture 2" descr="Interlaced Video - an overview | ScienceDirect Topics">
            <a:extLst>
              <a:ext uri="{FF2B5EF4-FFF2-40B4-BE49-F238E27FC236}">
                <a16:creationId xmlns:a16="http://schemas.microsoft.com/office/drawing/2014/main" id="{B3042669-B7EB-4CE2-B475-B4B0B4DAC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24" y="3415406"/>
            <a:ext cx="5854828" cy="332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délník 3">
            <a:extLst>
              <a:ext uri="{FF2B5EF4-FFF2-40B4-BE49-F238E27FC236}">
                <a16:creationId xmlns:a16="http://schemas.microsoft.com/office/drawing/2014/main" id="{1E04C961-18AC-4860-840C-E335C0880A7D}"/>
              </a:ext>
            </a:extLst>
          </p:cNvPr>
          <p:cNvSpPr/>
          <p:nvPr/>
        </p:nvSpPr>
        <p:spPr>
          <a:xfrm>
            <a:off x="1331640" y="3356991"/>
            <a:ext cx="3026614" cy="3378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7515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031FAFF-31B1-4009-A499-8CE0906A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Deinterlacing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A9294A4-3953-4CB2-A3F1-6EBFA22AB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600" dirty="0"/>
              <a:t>Moderní televize obvykle provádí </a:t>
            </a:r>
            <a:r>
              <a:rPr lang="cs-CZ" sz="1600" b="1" dirty="0"/>
              <a:t>složitou interpolaci</a:t>
            </a:r>
          </a:p>
          <a:p>
            <a:r>
              <a:rPr lang="cs-CZ" sz="1600" dirty="0"/>
              <a:t>Obsah chybějícího sudého řádku vypočítají z podoby sudého řádku v minulém a následujícím půlsnímku (tyto půlsnímky mají sudé řádky) a z podoby lichých řádků nad a pod řádkem</a:t>
            </a:r>
          </a:p>
          <a:p>
            <a:r>
              <a:rPr lang="cs-CZ" sz="1600" dirty="0"/>
              <a:t>Polovinu toho, co na obrazovce vidíte, si televize „vymyslela“</a:t>
            </a:r>
          </a:p>
          <a:p>
            <a:r>
              <a:rPr lang="cs-CZ" sz="1600" dirty="0"/>
              <a:t>Každý výrobce TV používá trochu jiné metody a algoritmy </a:t>
            </a:r>
            <a:r>
              <a:rPr lang="cs-CZ" sz="1600" dirty="0" err="1"/>
              <a:t>deinterlacingu</a:t>
            </a:r>
            <a:endParaRPr lang="cs-CZ" sz="1600" dirty="0"/>
          </a:p>
          <a:p>
            <a:r>
              <a:rPr lang="cs-CZ" sz="1600" dirty="0"/>
              <a:t>Kvalita zobrazení prokládaného televizního vysílání pak tedy nezáleží jen na kvalitě displeje, ale i na kvalitě výpočtů prováděného </a:t>
            </a:r>
            <a:r>
              <a:rPr lang="cs-CZ" sz="1600" dirty="0" err="1"/>
              <a:t>deinterlacingu</a:t>
            </a:r>
            <a:endParaRPr lang="cs-CZ" sz="1600" dirty="0"/>
          </a:p>
        </p:txBody>
      </p:sp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DCE8FEE1-E861-4601-B7B0-21050DAB3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890296"/>
              </p:ext>
            </p:extLst>
          </p:nvPr>
        </p:nvGraphicFramePr>
        <p:xfrm>
          <a:off x="539552" y="4437112"/>
          <a:ext cx="1584176" cy="18542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411605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cs-CZ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29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sz="1400" dirty="0"/>
                        <a:t>Chybějící řádek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912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cs-CZ" sz="14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544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sz="1400" dirty="0"/>
                        <a:t>Chybějící řádek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459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cs-CZ" sz="14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929734"/>
                  </a:ext>
                </a:extLst>
              </a:tr>
            </a:tbl>
          </a:graphicData>
        </a:graphic>
      </p:graphicFrame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A6728214-9673-4CCD-AD4D-2C2EF7F4B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530450"/>
              </p:ext>
            </p:extLst>
          </p:nvPr>
        </p:nvGraphicFramePr>
        <p:xfrm>
          <a:off x="4633664" y="4437112"/>
          <a:ext cx="1584176" cy="18542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411605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cs-CZ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29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sz="1400" dirty="0"/>
                        <a:t>Chybějící řádek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912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cs-CZ" sz="14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544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sz="1400" dirty="0"/>
                        <a:t>Chybějící řádek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459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cs-CZ" sz="14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929734"/>
                  </a:ext>
                </a:extLst>
              </a:tr>
            </a:tbl>
          </a:graphicData>
        </a:graphic>
      </p:graphicFrame>
      <p:graphicFrame>
        <p:nvGraphicFramePr>
          <p:cNvPr id="7" name="Tabulka 4">
            <a:extLst>
              <a:ext uri="{FF2B5EF4-FFF2-40B4-BE49-F238E27FC236}">
                <a16:creationId xmlns:a16="http://schemas.microsoft.com/office/drawing/2014/main" id="{B42EB17B-2808-44B1-A85E-3EA1DD994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32911"/>
              </p:ext>
            </p:extLst>
          </p:nvPr>
        </p:nvGraphicFramePr>
        <p:xfrm>
          <a:off x="2553066" y="4437112"/>
          <a:ext cx="1584176" cy="18542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411605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dirty="0"/>
                        <a:t>Chybějící řádek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29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cs-CZ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dirty="0"/>
                        <a:t>Chybějící řádek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544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cs-CZ" sz="14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459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/>
                        <a:t>Chybějící řádek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929734"/>
                  </a:ext>
                </a:extLst>
              </a:tr>
            </a:tbl>
          </a:graphicData>
        </a:graphic>
      </p:graphicFrame>
      <p:graphicFrame>
        <p:nvGraphicFramePr>
          <p:cNvPr id="8" name="Tabulka 4">
            <a:extLst>
              <a:ext uri="{FF2B5EF4-FFF2-40B4-BE49-F238E27FC236}">
                <a16:creationId xmlns:a16="http://schemas.microsoft.com/office/drawing/2014/main" id="{C2F25DD5-1381-474E-A18B-B3CC8253E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127527"/>
              </p:ext>
            </p:extLst>
          </p:nvPr>
        </p:nvGraphicFramePr>
        <p:xfrm>
          <a:off x="6660232" y="4437112"/>
          <a:ext cx="1584176" cy="18542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411605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dirty="0"/>
                        <a:t>Chybějící řádek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29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cs-CZ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2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dirty="0"/>
                        <a:t>Chybějící řádek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544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cs-CZ" sz="14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459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/>
                        <a:t>Chybějící řádek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929734"/>
                  </a:ext>
                </a:extLst>
              </a:tr>
            </a:tbl>
          </a:graphicData>
        </a:graphic>
      </p:graphicFrame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8A557090-8A22-4A56-9094-D5298A0795F7}"/>
              </a:ext>
            </a:extLst>
          </p:cNvPr>
          <p:cNvCxnSpPr/>
          <p:nvPr/>
        </p:nvCxnSpPr>
        <p:spPr>
          <a:xfrm>
            <a:off x="1691680" y="5364212"/>
            <a:ext cx="1008112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196437BA-68EF-414F-A9ED-0D6C781F5B02}"/>
              </a:ext>
            </a:extLst>
          </p:cNvPr>
          <p:cNvCxnSpPr/>
          <p:nvPr/>
        </p:nvCxnSpPr>
        <p:spPr>
          <a:xfrm>
            <a:off x="3747230" y="5733256"/>
            <a:ext cx="1008112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se šipkou 13">
            <a:extLst>
              <a:ext uri="{FF2B5EF4-FFF2-40B4-BE49-F238E27FC236}">
                <a16:creationId xmlns:a16="http://schemas.microsoft.com/office/drawing/2014/main" id="{361B794A-832E-452B-93F1-24E412180F0D}"/>
              </a:ext>
            </a:extLst>
          </p:cNvPr>
          <p:cNvCxnSpPr>
            <a:cxnSpLocks/>
          </p:cNvCxnSpPr>
          <p:nvPr/>
        </p:nvCxnSpPr>
        <p:spPr>
          <a:xfrm flipH="1">
            <a:off x="3995936" y="5364212"/>
            <a:ext cx="107248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C63709E0-A848-481D-AE0F-00699743186D}"/>
              </a:ext>
            </a:extLst>
          </p:cNvPr>
          <p:cNvCxnSpPr>
            <a:cxnSpLocks/>
          </p:cNvCxnSpPr>
          <p:nvPr/>
        </p:nvCxnSpPr>
        <p:spPr>
          <a:xfrm flipH="1">
            <a:off x="6084168" y="5733256"/>
            <a:ext cx="107248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089AE0DD-D7E8-44D9-BDC7-288B4242F94B}"/>
              </a:ext>
            </a:extLst>
          </p:cNvPr>
          <p:cNvCxnSpPr/>
          <p:nvPr/>
        </p:nvCxnSpPr>
        <p:spPr>
          <a:xfrm>
            <a:off x="3275856" y="5085184"/>
            <a:ext cx="0" cy="2160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DE3AA40E-B960-42E5-A601-9561197CDA8F}"/>
              </a:ext>
            </a:extLst>
          </p:cNvPr>
          <p:cNvCxnSpPr/>
          <p:nvPr/>
        </p:nvCxnSpPr>
        <p:spPr>
          <a:xfrm flipV="1">
            <a:off x="3275856" y="5445224"/>
            <a:ext cx="0" cy="2160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14CBBE20-FA2C-4134-937A-52A292A51FA2}"/>
              </a:ext>
            </a:extLst>
          </p:cNvPr>
          <p:cNvCxnSpPr/>
          <p:nvPr/>
        </p:nvCxnSpPr>
        <p:spPr>
          <a:xfrm>
            <a:off x="5425752" y="5445224"/>
            <a:ext cx="0" cy="2160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88A3CB5B-995B-4E58-81E9-79229E5BD09A}"/>
              </a:ext>
            </a:extLst>
          </p:cNvPr>
          <p:cNvCxnSpPr/>
          <p:nvPr/>
        </p:nvCxnSpPr>
        <p:spPr>
          <a:xfrm flipV="1">
            <a:off x="5425752" y="5805264"/>
            <a:ext cx="0" cy="2160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E6998397-DCCA-4B38-8991-3E66E1BBD0C4}"/>
              </a:ext>
            </a:extLst>
          </p:cNvPr>
          <p:cNvCxnSpPr/>
          <p:nvPr/>
        </p:nvCxnSpPr>
        <p:spPr>
          <a:xfrm>
            <a:off x="3747230" y="5013176"/>
            <a:ext cx="1008112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D72A6754-B05C-4ECE-9230-31518924A4CB}"/>
              </a:ext>
            </a:extLst>
          </p:cNvPr>
          <p:cNvCxnSpPr>
            <a:cxnSpLocks/>
          </p:cNvCxnSpPr>
          <p:nvPr/>
        </p:nvCxnSpPr>
        <p:spPr>
          <a:xfrm flipH="1">
            <a:off x="6084168" y="5013176"/>
            <a:ext cx="107248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AFCBA46B-D76B-46A6-A63F-8576A5B7C363}"/>
              </a:ext>
            </a:extLst>
          </p:cNvPr>
          <p:cNvCxnSpPr/>
          <p:nvPr/>
        </p:nvCxnSpPr>
        <p:spPr>
          <a:xfrm>
            <a:off x="5425752" y="4725144"/>
            <a:ext cx="0" cy="2160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C94C3392-DF1A-4C65-BA2D-47EC5748B262}"/>
              </a:ext>
            </a:extLst>
          </p:cNvPr>
          <p:cNvCxnSpPr/>
          <p:nvPr/>
        </p:nvCxnSpPr>
        <p:spPr>
          <a:xfrm flipV="1">
            <a:off x="5425752" y="5085184"/>
            <a:ext cx="0" cy="2160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se šipkou 27">
            <a:extLst>
              <a:ext uri="{FF2B5EF4-FFF2-40B4-BE49-F238E27FC236}">
                <a16:creationId xmlns:a16="http://schemas.microsoft.com/office/drawing/2014/main" id="{36248814-8075-47B5-9E0E-69314D085440}"/>
              </a:ext>
            </a:extLst>
          </p:cNvPr>
          <p:cNvCxnSpPr/>
          <p:nvPr/>
        </p:nvCxnSpPr>
        <p:spPr>
          <a:xfrm>
            <a:off x="5813619" y="5364212"/>
            <a:ext cx="1008112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4D904C51-4D3E-45D2-944F-D3A0463584EB}"/>
              </a:ext>
            </a:extLst>
          </p:cNvPr>
          <p:cNvCxnSpPr>
            <a:cxnSpLocks/>
          </p:cNvCxnSpPr>
          <p:nvPr/>
        </p:nvCxnSpPr>
        <p:spPr>
          <a:xfrm flipH="1">
            <a:off x="8150558" y="5364212"/>
            <a:ext cx="741922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se šipkou 29">
            <a:extLst>
              <a:ext uri="{FF2B5EF4-FFF2-40B4-BE49-F238E27FC236}">
                <a16:creationId xmlns:a16="http://schemas.microsoft.com/office/drawing/2014/main" id="{C7262CDC-C978-4CB6-87DB-77C8B34F6C86}"/>
              </a:ext>
            </a:extLst>
          </p:cNvPr>
          <p:cNvCxnSpPr/>
          <p:nvPr/>
        </p:nvCxnSpPr>
        <p:spPr>
          <a:xfrm>
            <a:off x="7492141" y="5076180"/>
            <a:ext cx="0" cy="2160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se šipkou 30">
            <a:extLst>
              <a:ext uri="{FF2B5EF4-FFF2-40B4-BE49-F238E27FC236}">
                <a16:creationId xmlns:a16="http://schemas.microsoft.com/office/drawing/2014/main" id="{398FA2A4-9E40-4208-8762-DFEFD045B772}"/>
              </a:ext>
            </a:extLst>
          </p:cNvPr>
          <p:cNvCxnSpPr/>
          <p:nvPr/>
        </p:nvCxnSpPr>
        <p:spPr>
          <a:xfrm flipV="1">
            <a:off x="7492141" y="5436220"/>
            <a:ext cx="0" cy="2160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5A44362D-9328-4F91-AA29-4B94A67B3973}"/>
              </a:ext>
            </a:extLst>
          </p:cNvPr>
          <p:cNvSpPr txBox="1"/>
          <p:nvPr/>
        </p:nvSpPr>
        <p:spPr>
          <a:xfrm>
            <a:off x="508964" y="634093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1. půlsnímek</a:t>
            </a: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DFE1D278-6ACE-4AF1-BDEF-F66F4357E4DA}"/>
              </a:ext>
            </a:extLst>
          </p:cNvPr>
          <p:cNvSpPr txBox="1"/>
          <p:nvPr/>
        </p:nvSpPr>
        <p:spPr>
          <a:xfrm>
            <a:off x="2519772" y="634093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2. půlsnímek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4BDA906D-C6B6-4876-8D41-36F229CD4B9A}"/>
              </a:ext>
            </a:extLst>
          </p:cNvPr>
          <p:cNvSpPr txBox="1"/>
          <p:nvPr/>
        </p:nvSpPr>
        <p:spPr>
          <a:xfrm>
            <a:off x="4669668" y="633765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3. půlsnímek</a:t>
            </a: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BA103101-44A9-4BE5-96B2-BB538F6BB126}"/>
              </a:ext>
            </a:extLst>
          </p:cNvPr>
          <p:cNvSpPr txBox="1"/>
          <p:nvPr/>
        </p:nvSpPr>
        <p:spPr>
          <a:xfrm>
            <a:off x="6696236" y="633248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4. půlsnímek</a:t>
            </a: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ED89838B-DF88-473D-AC1B-8887EED51416}"/>
              </a:ext>
            </a:extLst>
          </p:cNvPr>
          <p:cNvSpPr txBox="1"/>
          <p:nvPr/>
        </p:nvSpPr>
        <p:spPr>
          <a:xfrm>
            <a:off x="8316416" y="6021288"/>
            <a:ext cx="74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…….</a:t>
            </a:r>
          </a:p>
        </p:txBody>
      </p:sp>
    </p:spTree>
    <p:extLst>
      <p:ext uri="{BB962C8B-B14F-4D97-AF65-F5344CB8AC3E}">
        <p14:creationId xmlns:p14="http://schemas.microsoft.com/office/powerpoint/2010/main" val="694912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C5B11E-3DE2-492F-9570-6B86D14B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Deinterlacing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13BBCFC-9B22-42F8-99B2-4651C7B08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800" b="1" dirty="0"/>
              <a:t>Filmy</a:t>
            </a:r>
            <a:r>
              <a:rPr lang="cs-CZ" sz="1800" dirty="0"/>
              <a:t> se vždy natáčí </a:t>
            </a:r>
            <a:r>
              <a:rPr lang="cs-CZ" sz="1800" b="1" dirty="0"/>
              <a:t>progresivně </a:t>
            </a:r>
            <a:r>
              <a:rPr lang="cs-CZ" sz="1800" dirty="0"/>
              <a:t>– Filmová kamera pořizuje celé snímky a v kině se zobrazují celá filmová políčka</a:t>
            </a:r>
          </a:p>
          <a:p>
            <a:r>
              <a:rPr lang="cs-CZ" sz="1800" dirty="0"/>
              <a:t>Takový film se pak dá odvysílat i </a:t>
            </a:r>
            <a:r>
              <a:rPr lang="cs-CZ" sz="1800" dirty="0" err="1"/>
              <a:t>prokládaně</a:t>
            </a:r>
            <a:r>
              <a:rPr lang="cs-CZ" sz="1800" dirty="0"/>
              <a:t> (liché a sudé řádky filmového políčka se odešlou ve dvou po sobě jdoucích půlsnímcích)</a:t>
            </a:r>
          </a:p>
          <a:p>
            <a:r>
              <a:rPr lang="cs-CZ" sz="1800" dirty="0"/>
              <a:t>Při zobrazení takového prokládaného vysílání není třeba provádět </a:t>
            </a:r>
            <a:r>
              <a:rPr lang="cs-CZ" sz="1800" dirty="0" err="1"/>
              <a:t>deinterlacing</a:t>
            </a:r>
            <a:r>
              <a:rPr lang="cs-CZ" sz="1800" dirty="0"/>
              <a:t> – liché a sudé řádky ze dvou po sobě jdoucích půlsnímku lze jednoduše vzít a sloučit dohromady do jednoho snímku, protože k sobě patří – byly pořízeny ve stejný okamžik a následně rozděleny do dvou půlsnímků</a:t>
            </a:r>
          </a:p>
          <a:p>
            <a:endParaRPr lang="cs-CZ" sz="1800" dirty="0"/>
          </a:p>
        </p:txBody>
      </p:sp>
    </p:spTree>
    <p:extLst>
      <p:ext uri="{BB962C8B-B14F-4D97-AF65-F5344CB8AC3E}">
        <p14:creationId xmlns:p14="http://schemas.microsoft.com/office/powerpoint/2010/main" val="3112697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D64DDDF-A3D4-463E-A66B-3D4F6E78BD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CRT TV 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EC7E070-93E7-4C83-8E7C-77CBDAB9AB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Tx/>
              <a:buChar char="•"/>
            </a:pPr>
            <a:r>
              <a:rPr lang="cs-CZ" altLang="cs-CZ" sz="2200" dirty="0"/>
              <a:t>CRT TV je jedinou obrazovkou, která přirozeně </a:t>
            </a:r>
            <a:r>
              <a:rPr lang="cs-CZ" altLang="cs-CZ" sz="2200" b="1" dirty="0"/>
              <a:t>umí zobrazit</a:t>
            </a:r>
            <a:r>
              <a:rPr lang="cs-CZ" altLang="cs-CZ" sz="2200" dirty="0"/>
              <a:t> </a:t>
            </a:r>
            <a:r>
              <a:rPr lang="cs-CZ" altLang="cs-CZ" sz="2200" b="1" dirty="0"/>
              <a:t>prokládaný</a:t>
            </a:r>
            <a:r>
              <a:rPr lang="cs-CZ" altLang="cs-CZ" sz="2200" dirty="0"/>
              <a:t> </a:t>
            </a:r>
            <a:r>
              <a:rPr lang="cs-CZ" altLang="cs-CZ" sz="2200" dirty="0" err="1"/>
              <a:t>Tv</a:t>
            </a:r>
            <a:r>
              <a:rPr lang="cs-CZ" altLang="cs-CZ" sz="2200" dirty="0"/>
              <a:t>-signál (přímý přenos s 50 půlsnímky/s, obraz z vaší videokamery) </a:t>
            </a:r>
          </a:p>
          <a:p>
            <a:pPr lvl="1" eaLnBrk="1" hangingPunct="1">
              <a:buFontTx/>
              <a:buChar char="•"/>
            </a:pPr>
            <a:r>
              <a:rPr lang="cs-CZ" altLang="cs-CZ" sz="2200" dirty="0"/>
              <a:t>zatímco všechny ostatní typy displejů musejí při zobrazení takového videa použít </a:t>
            </a:r>
            <a:r>
              <a:rPr lang="cs-CZ" altLang="cs-CZ" sz="2200" b="1" dirty="0" err="1"/>
              <a:t>deinterlacing</a:t>
            </a:r>
            <a:r>
              <a:rPr lang="cs-CZ" altLang="cs-CZ" sz="2200" dirty="0"/>
              <a:t> (umělé odstranění prokládání) a často také </a:t>
            </a:r>
            <a:r>
              <a:rPr lang="cs-CZ" altLang="cs-CZ" sz="2200" dirty="0" err="1"/>
              <a:t>rescaling</a:t>
            </a:r>
            <a:r>
              <a:rPr lang="cs-CZ" altLang="cs-CZ" sz="2200" dirty="0"/>
              <a:t> (přepočet obrazu na jiný počet řádků obrazovky), čímž dochází k značné degradaci videa </a:t>
            </a:r>
          </a:p>
          <a:p>
            <a:pPr lvl="1" eaLnBrk="1" hangingPunct="1">
              <a:buFontTx/>
              <a:buChar char="•"/>
            </a:pPr>
            <a:r>
              <a:rPr lang="cs-CZ" altLang="cs-CZ" sz="2200" dirty="0"/>
              <a:t>Při sledování </a:t>
            </a:r>
            <a:r>
              <a:rPr lang="cs-CZ" altLang="cs-CZ" sz="2200" b="1" dirty="0"/>
              <a:t>filmů</a:t>
            </a:r>
            <a:r>
              <a:rPr lang="cs-CZ" altLang="cs-CZ" sz="2200" dirty="0"/>
              <a:t> (zaznamenaných </a:t>
            </a:r>
            <a:r>
              <a:rPr lang="cs-CZ" altLang="cs-CZ" sz="2200" b="1" dirty="0"/>
              <a:t>progresivně</a:t>
            </a:r>
            <a:r>
              <a:rPr lang="cs-CZ" altLang="cs-CZ" sz="2200" dirty="0"/>
              <a:t> jako 25 plných snímků) ovšem výše uvedená výhoda přestává platit a </a:t>
            </a:r>
            <a:r>
              <a:rPr lang="cs-CZ" altLang="cs-CZ" sz="2200" b="1" dirty="0"/>
              <a:t>převažují nevýhody</a:t>
            </a:r>
            <a:r>
              <a:rPr lang="cs-CZ" altLang="cs-CZ" sz="2200" dirty="0"/>
              <a:t> této staré technologie</a:t>
            </a:r>
          </a:p>
          <a:p>
            <a:pPr eaLnBrk="1" hangingPunct="1"/>
            <a:endParaRPr lang="cs-CZ" altLang="cs-CZ" sz="26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9CB85CF-CCFE-4E92-A9DE-2E505497ED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Progressive  -   Interlaced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224E96F1-12A1-4D70-8C7A-D343A5A66A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28800"/>
            <a:ext cx="8229600" cy="4411662"/>
          </a:xfrm>
        </p:spPr>
        <p:txBody>
          <a:bodyPr/>
          <a:lstStyle/>
          <a:p>
            <a:pPr eaLnBrk="1" hangingPunct="1"/>
            <a:r>
              <a:rPr lang="cs-CZ" altLang="cs-CZ" sz="1800" dirty="0"/>
              <a:t>Moderní video-formáty do budoucna nepočítají s prokládáním</a:t>
            </a:r>
          </a:p>
          <a:p>
            <a:pPr eaLnBrk="1" hangingPunct="1"/>
            <a:r>
              <a:rPr lang="cs-CZ" altLang="cs-CZ" sz="1800" dirty="0"/>
              <a:t>Všechny moderní videokamery již také umožňují snímat 24/25/30/50/60 plných snímků za sekundu bez prokládání</a:t>
            </a:r>
          </a:p>
          <a:p>
            <a:pPr eaLnBrk="1" hangingPunct="1"/>
            <a:r>
              <a:rPr lang="cs-CZ" altLang="cs-CZ" sz="1800" dirty="0"/>
              <a:t>Při specifikaci typu videosignálu u moderních formátů obvykle uvádíme </a:t>
            </a:r>
            <a:r>
              <a:rPr lang="cs-CZ" altLang="cs-CZ" sz="1800" b="1" dirty="0"/>
              <a:t>počet řádků</a:t>
            </a:r>
            <a:r>
              <a:rPr lang="cs-CZ" altLang="cs-CZ" sz="1800" dirty="0"/>
              <a:t> snímku, poměr stran a údaj o tom, zda je video prokládané nebo nikoliv (</a:t>
            </a:r>
            <a:r>
              <a:rPr lang="cs-CZ" altLang="cs-CZ" sz="1800" b="1" dirty="0"/>
              <a:t>p</a:t>
            </a:r>
            <a:r>
              <a:rPr lang="cs-CZ" altLang="cs-CZ" sz="1800" dirty="0"/>
              <a:t> nebo </a:t>
            </a:r>
            <a:r>
              <a:rPr lang="cs-CZ" altLang="cs-CZ" sz="1800" b="1" dirty="0"/>
              <a:t>i</a:t>
            </a:r>
            <a:r>
              <a:rPr lang="cs-CZ" altLang="cs-CZ" sz="1800" dirty="0"/>
              <a:t>)</a:t>
            </a:r>
          </a:p>
          <a:p>
            <a:pPr eaLnBrk="1" hangingPunct="1"/>
            <a:r>
              <a:rPr lang="cs-CZ" altLang="cs-CZ" sz="1800" dirty="0"/>
              <a:t>Např. </a:t>
            </a:r>
          </a:p>
          <a:p>
            <a:pPr lvl="1" eaLnBrk="1" hangingPunct="1"/>
            <a:r>
              <a:rPr lang="cs-CZ" altLang="cs-CZ" sz="1800" dirty="0"/>
              <a:t>16:9 </a:t>
            </a:r>
            <a:r>
              <a:rPr lang="cs-CZ" altLang="cs-CZ" sz="1800" b="1" dirty="0"/>
              <a:t>1080p25</a:t>
            </a:r>
            <a:r>
              <a:rPr lang="cs-CZ" altLang="cs-CZ" sz="1800" dirty="0"/>
              <a:t>  (progresivní, 25 snímků/s, 1920x1080 bodů)</a:t>
            </a:r>
          </a:p>
          <a:p>
            <a:pPr lvl="1" eaLnBrk="1" hangingPunct="1"/>
            <a:r>
              <a:rPr lang="cs-CZ" altLang="cs-CZ" sz="1800" dirty="0"/>
              <a:t>16:9 </a:t>
            </a:r>
            <a:r>
              <a:rPr lang="cs-CZ" altLang="cs-CZ" sz="1800" b="1" dirty="0"/>
              <a:t>1080p50</a:t>
            </a:r>
            <a:r>
              <a:rPr lang="cs-CZ" altLang="cs-CZ" sz="1800" dirty="0"/>
              <a:t> (progresivní, 50 snímků/s, 1920x1080 bodů)</a:t>
            </a:r>
          </a:p>
          <a:p>
            <a:pPr lvl="1" eaLnBrk="1" hangingPunct="1"/>
            <a:r>
              <a:rPr lang="cs-CZ" altLang="cs-CZ" sz="1800" dirty="0"/>
              <a:t>4:3   </a:t>
            </a:r>
            <a:r>
              <a:rPr lang="cs-CZ" altLang="cs-CZ" sz="1800" b="1" dirty="0"/>
              <a:t>576i50</a:t>
            </a:r>
            <a:r>
              <a:rPr lang="cs-CZ" altLang="cs-CZ" sz="1800" dirty="0"/>
              <a:t> (prokládaný, 50 půlsnímků/s, 720x576 bodů) – původní TV vysílání v normě PAL a DVB-T</a:t>
            </a:r>
          </a:p>
          <a:p>
            <a:pPr lvl="1" eaLnBrk="1" hangingPunct="1"/>
            <a:r>
              <a:rPr lang="cs-CZ" altLang="cs-CZ" sz="1800" dirty="0"/>
              <a:t>16:9 </a:t>
            </a:r>
            <a:r>
              <a:rPr lang="cs-CZ" altLang="cs-CZ" sz="1800" b="1" dirty="0"/>
              <a:t>720p25</a:t>
            </a:r>
            <a:r>
              <a:rPr lang="cs-CZ" altLang="cs-CZ" sz="1800" dirty="0"/>
              <a:t> (progresivní, 25 snímků/s, 1280x720 bodů)</a:t>
            </a:r>
          </a:p>
          <a:p>
            <a:pPr lvl="1" eaLnBrk="1" hangingPunct="1"/>
            <a:r>
              <a:rPr lang="cs-CZ" altLang="cs-CZ" sz="1800" dirty="0"/>
              <a:t>16:9 </a:t>
            </a:r>
            <a:r>
              <a:rPr lang="cs-CZ" altLang="cs-CZ" sz="1800" b="1" dirty="0"/>
              <a:t>1080i50</a:t>
            </a:r>
            <a:r>
              <a:rPr lang="cs-CZ" altLang="cs-CZ" sz="1800" dirty="0"/>
              <a:t> (prokládaný, 50 půlsnímků/s, 1920x1080 bodů)</a:t>
            </a:r>
          </a:p>
          <a:p>
            <a:pPr lvl="1" eaLnBrk="1" hangingPunct="1"/>
            <a:r>
              <a:rPr lang="cs-CZ" altLang="cs-CZ" sz="1800" b="1" dirty="0"/>
              <a:t>2160p30 </a:t>
            </a:r>
            <a:r>
              <a:rPr lang="cs-CZ" altLang="cs-CZ" sz="1800" dirty="0"/>
              <a:t>(UHD – 4k rozlišení, progresivní, 30 snímků/s, 3840x2160)</a:t>
            </a:r>
            <a:endParaRPr lang="cs-CZ" altLang="cs-CZ" sz="1800" b="1" dirty="0"/>
          </a:p>
          <a:p>
            <a:pPr eaLnBrk="1" hangingPunct="1">
              <a:lnSpc>
                <a:spcPct val="90000"/>
              </a:lnSpc>
            </a:pPr>
            <a:endParaRPr lang="cs-CZ" altLang="cs-CZ" sz="18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D56F88B-01F4-414A-A38B-8F1A4A7CD3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CRT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1C7A4162-691A-45DC-80E6-6C23B9BE14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536" y="1417638"/>
            <a:ext cx="8229600" cy="5179714"/>
          </a:xfrm>
        </p:spPr>
        <p:txBody>
          <a:bodyPr/>
          <a:lstStyle/>
          <a:p>
            <a:pPr eaLnBrk="1" hangingPunct="1"/>
            <a:r>
              <a:rPr lang="cs-CZ" altLang="cs-CZ" sz="1500" dirty="0"/>
              <a:t>CRT technologie je dnes prakticky mrtvá</a:t>
            </a:r>
          </a:p>
          <a:p>
            <a:pPr eaLnBrk="1" hangingPunct="1"/>
            <a:r>
              <a:rPr lang="cs-CZ" altLang="cs-CZ" sz="1500" dirty="0"/>
              <a:t>Její nevýhodou je zejména</a:t>
            </a:r>
          </a:p>
          <a:p>
            <a:pPr lvl="1" eaLnBrk="1" hangingPunct="1"/>
            <a:r>
              <a:rPr lang="cs-CZ" altLang="cs-CZ" sz="1300" dirty="0"/>
              <a:t>Vysoká hmotnost obrazovky (roste s třetí mocninou úhlopříčky)</a:t>
            </a:r>
          </a:p>
          <a:p>
            <a:pPr lvl="1" eaLnBrk="1" hangingPunct="1"/>
            <a:r>
              <a:rPr lang="cs-CZ" altLang="cs-CZ" sz="1300" dirty="0"/>
              <a:t>Velká hloubka obrazovky (zabírá hodně místa na stole)</a:t>
            </a:r>
          </a:p>
          <a:p>
            <a:pPr lvl="1" eaLnBrk="1" hangingPunct="1"/>
            <a:r>
              <a:rPr lang="cs-CZ" altLang="cs-CZ" sz="1300" dirty="0"/>
              <a:t>Obtížná výroba větších úhlopříček (nad 1m je to téměř nevyrobitelné)</a:t>
            </a:r>
          </a:p>
          <a:p>
            <a:pPr lvl="1" eaLnBrk="1" hangingPunct="1"/>
            <a:r>
              <a:rPr lang="cs-CZ" altLang="cs-CZ" sz="1300" dirty="0"/>
              <a:t>Nutnost obnovování – blikání obrazu</a:t>
            </a:r>
          </a:p>
          <a:p>
            <a:pPr lvl="1" eaLnBrk="1" hangingPunct="1"/>
            <a:r>
              <a:rPr lang="cs-CZ" altLang="cs-CZ" sz="1300" dirty="0"/>
              <a:t>Snímek není zobrazen celý naráz, ale je vykreslen od shora dolů po řádcích, luminofory rychle zhasínají</a:t>
            </a:r>
          </a:p>
          <a:p>
            <a:pPr lvl="1" eaLnBrk="1" hangingPunct="1"/>
            <a:r>
              <a:rPr lang="cs-CZ" altLang="cs-CZ" sz="1300" dirty="0"/>
              <a:t>Nepřesnost zobrazení (nepřesné vychýlení a zaostření paprsku)</a:t>
            </a:r>
          </a:p>
          <a:p>
            <a:pPr lvl="1" eaLnBrk="1" hangingPunct="1"/>
            <a:r>
              <a:rPr lang="cs-CZ" altLang="cs-CZ" sz="1300" dirty="0"/>
              <a:t>Analogové zpracování signálu (šum, nelinearita atd. degradují obraz)</a:t>
            </a:r>
          </a:p>
          <a:p>
            <a:pPr lvl="1" eaLnBrk="1" hangingPunct="1"/>
            <a:r>
              <a:rPr lang="cs-CZ" altLang="cs-CZ" sz="1300" dirty="0"/>
              <a:t>Obtížně se zvyšuje rozlišení</a:t>
            </a:r>
          </a:p>
          <a:p>
            <a:pPr lvl="1" eaLnBrk="1" hangingPunct="1"/>
            <a:r>
              <a:rPr lang="cs-CZ" altLang="cs-CZ" sz="1300" dirty="0"/>
              <a:t>Nezdravé </a:t>
            </a:r>
            <a:r>
              <a:rPr lang="cs-CZ" altLang="cs-CZ" sz="1300" dirty="0" err="1"/>
              <a:t>elmag</a:t>
            </a:r>
            <a:r>
              <a:rPr lang="cs-CZ" altLang="cs-CZ" sz="1300" dirty="0"/>
              <a:t>. vyzařování (anionty, kationty)</a:t>
            </a:r>
          </a:p>
          <a:p>
            <a:pPr lvl="1" eaLnBrk="1" hangingPunct="1"/>
            <a:r>
              <a:rPr lang="cs-CZ" altLang="cs-CZ" sz="1300" dirty="0"/>
              <a:t>Zkreslený obraz v okrajích (elektronový paprsek to má do rohů obrazovky dál než do jejího středu)</a:t>
            </a:r>
          </a:p>
          <a:p>
            <a:pPr lvl="1" eaLnBrk="1" hangingPunct="1"/>
            <a:r>
              <a:rPr lang="cs-CZ" altLang="cs-CZ" sz="1300" dirty="0"/>
              <a:t>Zkreslení způsobené vypouklou obrazovkou</a:t>
            </a:r>
          </a:p>
          <a:p>
            <a:pPr lvl="1" eaLnBrk="1" hangingPunct="1"/>
            <a:r>
              <a:rPr lang="cs-CZ" altLang="cs-CZ" sz="1300" dirty="0"/>
              <a:t>Vyšší el. spotřeba (např. oproti LCD a OLED při stejné úhlopříčce a jasu)</a:t>
            </a:r>
          </a:p>
          <a:p>
            <a:pPr eaLnBrk="1" hangingPunct="1"/>
            <a:endParaRPr lang="cs-CZ" altLang="cs-CZ" sz="1500" dirty="0"/>
          </a:p>
          <a:p>
            <a:pPr eaLnBrk="1" hangingPunct="1"/>
            <a:r>
              <a:rPr lang="cs-CZ" altLang="cs-CZ" sz="1500" dirty="0"/>
              <a:t>CRT má ale i své výhody</a:t>
            </a:r>
          </a:p>
          <a:p>
            <a:pPr lvl="1" eaLnBrk="1" hangingPunct="1"/>
            <a:r>
              <a:rPr lang="cs-CZ" altLang="cs-CZ" sz="1300" dirty="0"/>
              <a:t>Výborná barevná věrnost (u nového a </a:t>
            </a:r>
            <a:r>
              <a:rPr lang="cs-CZ" altLang="cs-CZ" sz="1300" dirty="0" err="1"/>
              <a:t>zkalibrovaného</a:t>
            </a:r>
            <a:r>
              <a:rPr lang="cs-CZ" altLang="cs-CZ" sz="1300" dirty="0"/>
              <a:t> monitoru) </a:t>
            </a:r>
          </a:p>
          <a:p>
            <a:pPr lvl="1" eaLnBrk="1" hangingPunct="1"/>
            <a:r>
              <a:rPr lang="cs-CZ" altLang="cs-CZ" sz="1300" dirty="0"/>
              <a:t>Vysoký kontrast a jas (časem se zhoršuje)</a:t>
            </a:r>
          </a:p>
          <a:p>
            <a:pPr lvl="1" eaLnBrk="1" hangingPunct="1"/>
            <a:r>
              <a:rPr lang="cs-CZ" altLang="cs-CZ" sz="1300" dirty="0"/>
              <a:t>Žádné „mrtvé body“ (nic takového nikdy nemůže na CRT vzniknout)</a:t>
            </a:r>
          </a:p>
          <a:p>
            <a:pPr lvl="1" eaLnBrk="1" hangingPunct="1"/>
            <a:r>
              <a:rPr lang="cs-CZ" altLang="cs-CZ" sz="1300" dirty="0"/>
              <a:t>Neomezený pozorovací úhel (na rozdíl např. od LCD)</a:t>
            </a:r>
          </a:p>
          <a:p>
            <a:pPr eaLnBrk="1" hangingPunct="1">
              <a:lnSpc>
                <a:spcPct val="80000"/>
              </a:lnSpc>
            </a:pPr>
            <a:endParaRPr lang="cs-CZ" altLang="cs-CZ" sz="1500" dirty="0"/>
          </a:p>
          <a:p>
            <a:pPr eaLnBrk="1" hangingPunct="1">
              <a:lnSpc>
                <a:spcPct val="80000"/>
              </a:lnSpc>
            </a:pPr>
            <a:endParaRPr lang="cs-CZ" altLang="cs-CZ" sz="15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68AACF20-0D41-4E5D-9FDC-0E8E14E060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Polarizované světlo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115CC27-9274-49FB-8F37-3F8E319E9F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000" dirty="0"/>
              <a:t>Kromě intenzity a vlnové délky (barvy) má světlo ještě jeden důležitý parametr - polarizaci</a:t>
            </a:r>
          </a:p>
          <a:p>
            <a:pPr eaLnBrk="1" hangingPunct="1"/>
            <a:r>
              <a:rPr lang="cs-CZ" altLang="cs-CZ" sz="2000" b="1" dirty="0"/>
              <a:t>Lidské oko </a:t>
            </a:r>
            <a:r>
              <a:rPr lang="cs-CZ" altLang="cs-CZ" sz="2000" dirty="0"/>
              <a:t>polarizaci světla </a:t>
            </a:r>
            <a:r>
              <a:rPr lang="cs-CZ" altLang="cs-CZ" sz="2000" b="1" dirty="0"/>
              <a:t>nevnímá</a:t>
            </a:r>
            <a:r>
              <a:rPr lang="cs-CZ" altLang="cs-CZ" sz="2000" dirty="0"/>
              <a:t>, ale některá zvířata ano (např. sépie, netopýři) – neumíme si představit, co to je (jako kdybychom chtěli barvoslepému vysvětlit, co jsou to barvy)</a:t>
            </a:r>
            <a:endParaRPr lang="cs-CZ" altLang="cs-CZ" sz="2000" b="1" dirty="0"/>
          </a:p>
          <a:p>
            <a:pPr eaLnBrk="1" hangingPunct="1"/>
            <a:r>
              <a:rPr lang="cs-CZ" altLang="cs-CZ" sz="2000" b="1" dirty="0"/>
              <a:t>Světlo</a:t>
            </a:r>
            <a:r>
              <a:rPr lang="cs-CZ" altLang="cs-CZ" sz="2000" dirty="0"/>
              <a:t> je elektromagnetické záření, které „kmitá“ ve všech směrech</a:t>
            </a:r>
          </a:p>
          <a:p>
            <a:pPr eaLnBrk="1" hangingPunct="1"/>
            <a:r>
              <a:rPr lang="cs-CZ" altLang="cs-CZ" sz="2000" b="1" dirty="0"/>
              <a:t>Polarizační filtr </a:t>
            </a:r>
            <a:r>
              <a:rPr lang="cs-CZ" altLang="cs-CZ" sz="2000" dirty="0"/>
              <a:t>propouští pouze světlo, jehož vlna „kmitá“ v jednom směru </a:t>
            </a:r>
          </a:p>
          <a:p>
            <a:pPr eaLnBrk="1" hangingPunct="1"/>
            <a:r>
              <a:rPr lang="cs-CZ" altLang="cs-CZ" sz="2000" dirty="0"/>
              <a:t>Požadovaný směr kmitání (polarizace) se řídí natočením filtru </a:t>
            </a:r>
          </a:p>
          <a:p>
            <a:pPr eaLnBrk="1" hangingPunct="1"/>
            <a:r>
              <a:rPr lang="cs-CZ" altLang="cs-CZ" sz="2000" dirty="0"/>
              <a:t>Průhledné materiály, které se skládají z rovnoběžných tenkých dlouhých krystalů nebo molekul, propouštějí jen světlo polarizované v jistém směru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A90703C-E087-44A9-AC8B-8641EBCB9E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Polarizace světla</a:t>
            </a:r>
          </a:p>
        </p:txBody>
      </p:sp>
      <p:pic>
        <p:nvPicPr>
          <p:cNvPr id="36867" name="Picture 4">
            <a:extLst>
              <a:ext uri="{FF2B5EF4-FFF2-40B4-BE49-F238E27FC236}">
                <a16:creationId xmlns:a16="http://schemas.microsoft.com/office/drawing/2014/main" id="{140712DC-8E63-4446-A9AD-031BA1951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33600"/>
            <a:ext cx="15430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8" name="Picture 5">
            <a:extLst>
              <a:ext uri="{FF2B5EF4-FFF2-40B4-BE49-F238E27FC236}">
                <a16:creationId xmlns:a16="http://schemas.microsoft.com/office/drawing/2014/main" id="{774641FD-EA79-49C2-ADB0-C89155290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133600"/>
            <a:ext cx="15430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69" name="Text Box 6">
            <a:extLst>
              <a:ext uri="{FF2B5EF4-FFF2-40B4-BE49-F238E27FC236}">
                <a16:creationId xmlns:a16="http://schemas.microsoft.com/office/drawing/2014/main" id="{1F6F5062-EE1A-403D-8407-297FFB5EA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886200"/>
            <a:ext cx="35052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 b="1"/>
              <a:t>Nepolarizované světlo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 b="1"/>
              <a:t>Vlny kmitají všemi směry</a:t>
            </a:r>
          </a:p>
        </p:txBody>
      </p:sp>
      <p:sp>
        <p:nvSpPr>
          <p:cNvPr id="36870" name="Text Box 7">
            <a:extLst>
              <a:ext uri="{FF2B5EF4-FFF2-40B4-BE49-F238E27FC236}">
                <a16:creationId xmlns:a16="http://schemas.microsoft.com/office/drawing/2014/main" id="{7853DA1D-7A9C-495B-B3F1-738AE44E4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886200"/>
            <a:ext cx="35052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 b="1"/>
              <a:t>Polarizované světlo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 b="1"/>
              <a:t>Vlny kmitají jediným směrem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ED89A475-DC6D-4157-81D8-79CB94033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RGB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F488007-647A-48EC-973A-BDC4243ABA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000" dirty="0"/>
              <a:t>Barevné CRT televizní obrazovky byly prvním elektronickým zobrazovacím zařízením, které vytvářelo barvu mícháním tří barevných komponent</a:t>
            </a:r>
          </a:p>
          <a:p>
            <a:pPr eaLnBrk="1" hangingPunct="1"/>
            <a:r>
              <a:rPr lang="cs-CZ" altLang="cs-CZ" sz="2000" dirty="0"/>
              <a:t>Vznikl tzv. </a:t>
            </a:r>
            <a:r>
              <a:rPr lang="cs-CZ" altLang="cs-CZ" sz="2000" b="1" dirty="0"/>
              <a:t>RGB model</a:t>
            </a:r>
          </a:p>
          <a:p>
            <a:pPr eaLnBrk="1" hangingPunct="1"/>
            <a:r>
              <a:rPr lang="cs-CZ" altLang="cs-CZ" sz="2000" dirty="0"/>
              <a:t>Dodnes prakticky všechny počítačové monitory a displeje využívají RGB </a:t>
            </a:r>
          </a:p>
          <a:p>
            <a:pPr eaLnBrk="1" hangingPunct="1"/>
            <a:r>
              <a:rPr lang="cs-CZ" altLang="cs-CZ" sz="2000" dirty="0"/>
              <a:t>Pixel je tvořen třemi samostatnými </a:t>
            </a:r>
            <a:r>
              <a:rPr lang="cs-CZ" altLang="cs-CZ" sz="2000" dirty="0" err="1"/>
              <a:t>subpixely</a:t>
            </a:r>
            <a:r>
              <a:rPr lang="cs-CZ" altLang="cs-CZ" sz="2000" dirty="0"/>
              <a:t> – červeným, zeleným a modrým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0FC4B2-AFE6-49CD-A083-60BC3C4B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Polarizace světla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99B2D3C8-6CE8-4A79-82F2-2596EC854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4784"/>
            <a:ext cx="6923112" cy="5226272"/>
          </a:xfrm>
        </p:spPr>
      </p:pic>
    </p:spTree>
    <p:extLst>
      <p:ext uri="{BB962C8B-B14F-4D97-AF65-F5344CB8AC3E}">
        <p14:creationId xmlns:p14="http://schemas.microsoft.com/office/powerpoint/2010/main" val="3623725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0E0489-A5EE-4DC7-86B4-F01A2D4B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Polarizace světla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7C8B17DE-873B-4F1E-9A37-8C825CD52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00808"/>
            <a:ext cx="7128792" cy="4754014"/>
          </a:xfrm>
        </p:spPr>
      </p:pic>
    </p:spTree>
    <p:extLst>
      <p:ext uri="{BB962C8B-B14F-4D97-AF65-F5344CB8AC3E}">
        <p14:creationId xmlns:p14="http://schemas.microsoft.com/office/powerpoint/2010/main" val="3202113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9B332E66-9F7B-4C40-B6B4-E63DF3BABC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Polarizované světlo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4E69DB5A-FF0B-4AFD-85C2-0538409AD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000" dirty="0">
                <a:hlinkClick r:id="rId2"/>
              </a:rPr>
              <a:t>http://www.youtube.com/watch?v=yteBaO4Lewc</a:t>
            </a:r>
            <a:endParaRPr lang="cs-CZ" altLang="cs-CZ" sz="2000" dirty="0"/>
          </a:p>
          <a:p>
            <a:pPr eaLnBrk="1" hangingPunct="1"/>
            <a:r>
              <a:rPr lang="cs-CZ" altLang="cs-CZ" sz="2000" dirty="0">
                <a:hlinkClick r:id="rId3"/>
              </a:rPr>
              <a:t>http://www.youtube.com/watch?v=QgA6L2n476Y</a:t>
            </a:r>
            <a:endParaRPr lang="cs-CZ" altLang="cs-CZ" sz="2000" dirty="0"/>
          </a:p>
          <a:p>
            <a:pPr eaLnBrk="1" hangingPunct="1"/>
            <a:endParaRPr lang="cs-CZ" altLang="cs-CZ" sz="2000" dirty="0"/>
          </a:p>
          <a:p>
            <a:pPr eaLnBrk="1" hangingPunct="1"/>
            <a:endParaRPr lang="cs-CZ" altLang="cs-CZ" sz="20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A301AD48-DC29-4D4D-A438-6885325F50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Polarizace</a:t>
            </a:r>
          </a:p>
        </p:txBody>
      </p:sp>
      <p:pic>
        <p:nvPicPr>
          <p:cNvPr id="37891" name="Picture 4">
            <a:extLst>
              <a:ext uri="{FF2B5EF4-FFF2-40B4-BE49-F238E27FC236}">
                <a16:creationId xmlns:a16="http://schemas.microsoft.com/office/drawing/2014/main" id="{3B9E1E2F-7A91-481B-83E6-E34EF2020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32781"/>
            <a:ext cx="261937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5">
            <a:extLst>
              <a:ext uri="{FF2B5EF4-FFF2-40B4-BE49-F238E27FC236}">
                <a16:creationId xmlns:a16="http://schemas.microsoft.com/office/drawing/2014/main" id="{69BE3BB0-FFB4-48AE-A0A6-19F81DAB0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938564"/>
            <a:ext cx="141922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3" name="Text Box 6">
            <a:extLst>
              <a:ext uri="{FF2B5EF4-FFF2-40B4-BE49-F238E27FC236}">
                <a16:creationId xmlns:a16="http://schemas.microsoft.com/office/drawing/2014/main" id="{D633A306-07B2-40E0-8333-568F94AAA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187785"/>
            <a:ext cx="41148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600" b="1" dirty="0"/>
              <a:t>Filtry orientované stejně, světlo prochází</a:t>
            </a:r>
          </a:p>
        </p:txBody>
      </p:sp>
      <p:sp>
        <p:nvSpPr>
          <p:cNvPr id="37894" name="Text Box 7">
            <a:extLst>
              <a:ext uri="{FF2B5EF4-FFF2-40B4-BE49-F238E27FC236}">
                <a16:creationId xmlns:a16="http://schemas.microsoft.com/office/drawing/2014/main" id="{FE38C6C0-4C73-42A2-B581-D50C1150D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1031" y="3184478"/>
            <a:ext cx="3505200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600" b="1" dirty="0"/>
              <a:t>Filtry orientované kolmo na sebe, světlo neprochází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cs-CZ" altLang="cs-CZ" sz="1800" b="1"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5ABB54AC-15D5-4E32-868B-4082F05A3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81" y="3906158"/>
            <a:ext cx="2869460" cy="293262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C8957748-B847-492F-8496-EBE437FB05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Polarizace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AA91891B-C0B1-404F-9E64-5E1A7E651F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382000" cy="4910137"/>
          </a:xfrm>
        </p:spPr>
        <p:txBody>
          <a:bodyPr/>
          <a:lstStyle/>
          <a:p>
            <a:pPr eaLnBrk="1" hangingPunct="1"/>
            <a:r>
              <a:rPr lang="cs-CZ" altLang="cs-CZ" sz="2000"/>
              <a:t>Část světla kmitajícího pod úhlem </a:t>
            </a:r>
            <a:r>
              <a:rPr lang="cs-CZ" altLang="cs-CZ" sz="2000" b="1"/>
              <a:t>x</a:t>
            </a:r>
            <a:r>
              <a:rPr lang="cs-CZ" altLang="cs-CZ" sz="2000"/>
              <a:t> vzhledem ke směru krystalů či molekul, kterou materiál propustí, je daná Malusovým zákonem, </a:t>
            </a:r>
          </a:p>
          <a:p>
            <a:pPr eaLnBrk="1" hangingPunct="1"/>
            <a:endParaRPr lang="cs-CZ" altLang="cs-CZ" sz="2000" b="1"/>
          </a:p>
          <a:p>
            <a:pPr eaLnBrk="1" hangingPunct="1"/>
            <a:endParaRPr lang="cs-CZ" altLang="cs-CZ" sz="2000" b="1"/>
          </a:p>
          <a:p>
            <a:pPr eaLnBrk="1" hangingPunct="1"/>
            <a:endParaRPr lang="cs-CZ" altLang="cs-CZ" sz="2000" b="1"/>
          </a:p>
          <a:p>
            <a:pPr eaLnBrk="1" hangingPunct="1"/>
            <a:endParaRPr lang="cs-CZ" altLang="cs-CZ" sz="2000" b="1"/>
          </a:p>
          <a:p>
            <a:pPr eaLnBrk="1" hangingPunct="1"/>
            <a:endParaRPr lang="cs-CZ" altLang="cs-CZ" sz="2000" b="1"/>
          </a:p>
          <a:p>
            <a:pPr eaLnBrk="1" hangingPunct="1"/>
            <a:endParaRPr lang="cs-CZ" altLang="cs-CZ" sz="2000" b="1"/>
          </a:p>
          <a:p>
            <a:pPr eaLnBrk="1" hangingPunct="1"/>
            <a:endParaRPr lang="cs-CZ" altLang="cs-CZ" sz="2000" b="1"/>
          </a:p>
          <a:p>
            <a:pPr eaLnBrk="1" hangingPunct="1"/>
            <a:endParaRPr lang="cs-CZ" altLang="cs-CZ" sz="2000" b="1"/>
          </a:p>
          <a:p>
            <a:pPr eaLnBrk="1" hangingPunct="1"/>
            <a:r>
              <a:rPr lang="cs-CZ" altLang="cs-CZ" sz="2000" b="1"/>
              <a:t>I = I</a:t>
            </a:r>
            <a:r>
              <a:rPr lang="cs-CZ" altLang="cs-CZ" sz="2000" b="1" baseline="-30000"/>
              <a:t>o</a:t>
            </a:r>
            <a:r>
              <a:rPr lang="cs-CZ" altLang="cs-CZ" sz="2000" b="1"/>
              <a:t> (cos x)</a:t>
            </a:r>
            <a:r>
              <a:rPr lang="cs-CZ" altLang="cs-CZ" sz="2000" b="1" baseline="30000"/>
              <a:t>2</a:t>
            </a:r>
          </a:p>
          <a:p>
            <a:pPr eaLnBrk="1" hangingPunct="1"/>
            <a:r>
              <a:rPr lang="cs-CZ" altLang="cs-CZ" sz="2000"/>
              <a:t>kde </a:t>
            </a:r>
            <a:r>
              <a:rPr lang="cs-CZ" altLang="cs-CZ" sz="2000" b="1"/>
              <a:t>I</a:t>
            </a:r>
            <a:r>
              <a:rPr lang="cs-CZ" altLang="cs-CZ" sz="2000" b="1" baseline="-30000"/>
              <a:t>o</a:t>
            </a:r>
            <a:r>
              <a:rPr lang="cs-CZ" altLang="cs-CZ" sz="2000"/>
              <a:t> je intenzita světla před průchodem a </a:t>
            </a:r>
            <a:r>
              <a:rPr lang="cs-CZ" altLang="cs-CZ" sz="2000" b="1"/>
              <a:t>I</a:t>
            </a:r>
            <a:r>
              <a:rPr lang="cs-CZ" altLang="cs-CZ" sz="2000"/>
              <a:t> intenzita propuštěného světla</a:t>
            </a:r>
          </a:p>
          <a:p>
            <a:pPr eaLnBrk="1" hangingPunct="1"/>
            <a:endParaRPr lang="cs-CZ" altLang="cs-CZ" sz="2000"/>
          </a:p>
        </p:txBody>
      </p:sp>
      <p:pic>
        <p:nvPicPr>
          <p:cNvPr id="38916" name="Picture 5" descr="polmalus">
            <a:extLst>
              <a:ext uri="{FF2B5EF4-FFF2-40B4-BE49-F238E27FC236}">
                <a16:creationId xmlns:a16="http://schemas.microsoft.com/office/drawing/2014/main" id="{401A7D1B-D0CD-4C07-B4C7-230A89B38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514600"/>
            <a:ext cx="3733800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3A988B22-5B37-4AD1-9425-72DC0E542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Kapalné krystaly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419F48DD-098F-4152-8DB1-E9FAAF005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000" b="1" dirty="0"/>
              <a:t>Kapalné krystaly</a:t>
            </a:r>
            <a:r>
              <a:rPr lang="cs-CZ" altLang="cs-CZ" sz="2000" dirty="0"/>
              <a:t> byly objeveny již v roce 1888 botanikem </a:t>
            </a:r>
            <a:r>
              <a:rPr lang="cs-CZ" altLang="cs-CZ" sz="2000" dirty="0" err="1"/>
              <a:t>F.Reinitzerem</a:t>
            </a:r>
            <a:r>
              <a:rPr lang="cs-CZ" altLang="cs-CZ" sz="2000" dirty="0"/>
              <a:t> v Praze</a:t>
            </a:r>
          </a:p>
          <a:p>
            <a:pPr eaLnBrk="1" hangingPunct="1"/>
            <a:r>
              <a:rPr lang="cs-CZ" altLang="cs-CZ" sz="2000" dirty="0"/>
              <a:t>Jsou to </a:t>
            </a:r>
            <a:r>
              <a:rPr lang="cs-CZ" altLang="cs-CZ" sz="2000" b="1" dirty="0"/>
              <a:t>anizotropní</a:t>
            </a:r>
            <a:r>
              <a:rPr lang="cs-CZ" altLang="cs-CZ" sz="2000" dirty="0"/>
              <a:t> kapaliny</a:t>
            </a:r>
          </a:p>
          <a:p>
            <a:pPr eaLnBrk="1" hangingPunct="1"/>
            <a:r>
              <a:rPr lang="cs-CZ" altLang="cs-CZ" sz="2000" b="1" dirty="0"/>
              <a:t>Anizotropní</a:t>
            </a:r>
            <a:r>
              <a:rPr lang="cs-CZ" altLang="cs-CZ" sz="2000" dirty="0"/>
              <a:t> = látka má různé vlastnosti v </a:t>
            </a:r>
            <a:r>
              <a:rPr lang="cs-CZ" altLang="cs-CZ" sz="2000" b="1" dirty="0"/>
              <a:t>různých směrech</a:t>
            </a:r>
          </a:p>
          <a:p>
            <a:pPr eaLnBrk="1" hangingPunct="1"/>
            <a:r>
              <a:rPr lang="cs-CZ" altLang="cs-CZ" sz="2000" dirty="0"/>
              <a:t>Molekuly kapaliny se samovolně </a:t>
            </a:r>
            <a:r>
              <a:rPr lang="cs-CZ" altLang="cs-CZ" sz="2000" b="1" dirty="0"/>
              <a:t>směrově </a:t>
            </a:r>
            <a:r>
              <a:rPr lang="cs-CZ" altLang="cs-CZ" sz="2000" b="1" dirty="0" err="1"/>
              <a:t>uspořádávájí</a:t>
            </a:r>
            <a:r>
              <a:rPr lang="cs-CZ" altLang="cs-CZ" sz="2000" dirty="0"/>
              <a:t> </a:t>
            </a:r>
          </a:p>
          <a:p>
            <a:pPr eaLnBrk="1" hangingPunct="1"/>
            <a:r>
              <a:rPr lang="cs-CZ" altLang="cs-CZ" sz="2000" dirty="0"/>
              <a:t>Molekuly mají velmi protáhlý tvar a polarizují světlo</a:t>
            </a:r>
          </a:p>
          <a:p>
            <a:pPr eaLnBrk="1" hangingPunct="1"/>
            <a:r>
              <a:rPr lang="cs-CZ" altLang="cs-CZ" sz="2000" dirty="0"/>
              <a:t>Působením vnějšího elektrického pole lze měnit směr natočení molekul (všechny molekuly mají </a:t>
            </a:r>
            <a:r>
              <a:rPr lang="cs-CZ" altLang="cs-CZ" sz="2000" b="1" dirty="0"/>
              <a:t>stejnou orientaci</a:t>
            </a:r>
            <a:r>
              <a:rPr lang="cs-CZ" altLang="cs-CZ" sz="2000" dirty="0"/>
              <a:t> natočení)</a:t>
            </a:r>
          </a:p>
          <a:p>
            <a:pPr eaLnBrk="1" hangingPunct="1"/>
            <a:r>
              <a:rPr lang="cs-CZ" altLang="cs-CZ" sz="2000" dirty="0"/>
              <a:t>Pomocí ovlivnění stočení krystalů v pixelu lze kontrolovat množství procházejícího </a:t>
            </a:r>
            <a:r>
              <a:rPr lang="cs-CZ" altLang="cs-CZ" sz="2000" b="1" dirty="0"/>
              <a:t>polarizovaného světla</a:t>
            </a:r>
            <a:r>
              <a:rPr lang="cs-CZ" altLang="cs-CZ" sz="2600" b="1" dirty="0"/>
              <a:t>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06200C57-48F8-4332-BC3D-0BB8E9F28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20688"/>
            <a:ext cx="7227900" cy="575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69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753E60C-23FF-4127-9AC0-722066C4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LCD – stručný popis funkce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5BD4733-5826-43B5-9D3C-652AAD07F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800" dirty="0">
                <a:hlinkClick r:id="rId2"/>
              </a:rPr>
              <a:t>https://www.youtube.com/watch?v=jVtAag4BH0w</a:t>
            </a:r>
            <a:endParaRPr lang="cs-CZ" sz="1800" dirty="0"/>
          </a:p>
          <a:p>
            <a:r>
              <a:rPr lang="cs-CZ" sz="1800" dirty="0">
                <a:hlinkClick r:id="rId3"/>
              </a:rPr>
              <a:t>https://www.youtube.com/watch?v=lZMnmtXY9JM</a:t>
            </a:r>
            <a:endParaRPr lang="cs-CZ" sz="1800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66217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523FE7AE-6D2F-4106-A8BF-EA881CA4B0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LCD – stručný popis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F0EE4155-5D70-40F1-86E0-8E6DC02EAC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91264" cy="44116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Za obrazovkou je umístěné podsvícení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Jako zdroj světla se používají malé </a:t>
            </a:r>
            <a:r>
              <a:rPr lang="cs-CZ" altLang="cs-CZ" sz="2100" b="1" dirty="0"/>
              <a:t>světelné trubice</a:t>
            </a:r>
            <a:r>
              <a:rPr lang="cs-CZ" altLang="cs-CZ" sz="2100" dirty="0"/>
              <a:t> nebo </a:t>
            </a:r>
            <a:r>
              <a:rPr lang="cs-CZ" altLang="cs-CZ" sz="2100" b="1" dirty="0"/>
              <a:t>LED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K co nejdokonalejšímu rovnoměrnému podsvícení povrchu slouží síť optických vláken a </a:t>
            </a:r>
            <a:r>
              <a:rPr lang="cs-CZ" altLang="cs-CZ" sz="2100" dirty="0" err="1"/>
              <a:t>difuzerů</a:t>
            </a:r>
            <a:r>
              <a:rPr lang="cs-CZ" altLang="cs-CZ" sz="2100" dirty="0"/>
              <a:t>, které světlo rozptylují rozvádějí po celé ploše obrazovky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Toto světlo pak prochází </a:t>
            </a:r>
            <a:r>
              <a:rPr lang="cs-CZ" altLang="cs-CZ" sz="2100" b="1" dirty="0"/>
              <a:t>polarizačními filtry</a:t>
            </a:r>
            <a:r>
              <a:rPr lang="cs-CZ" altLang="cs-CZ" sz="2100" dirty="0"/>
              <a:t> a </a:t>
            </a:r>
            <a:r>
              <a:rPr lang="cs-CZ" altLang="cs-CZ" sz="2100" b="1" dirty="0"/>
              <a:t>kapalnými krystaly v jednotlivých pixelech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Uspořádání molekul kapalných krystalů způsobuje změnu </a:t>
            </a:r>
            <a:r>
              <a:rPr lang="cs-CZ" altLang="cs-CZ" sz="2100" b="1" dirty="0"/>
              <a:t>polarizace světla</a:t>
            </a:r>
            <a:r>
              <a:rPr lang="cs-CZ" altLang="cs-CZ" sz="2100" dirty="0"/>
              <a:t>, a tím reguluje množství světla, které pixelem projde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Uspořádání molekul tekutého krystalu se mění v závislosti na elektrostatickém poli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Barvu </a:t>
            </a:r>
            <a:r>
              <a:rPr lang="cs-CZ" altLang="cs-CZ" sz="2100" dirty="0" err="1"/>
              <a:t>subpixelu</a:t>
            </a:r>
            <a:r>
              <a:rPr lang="cs-CZ" altLang="cs-CZ" sz="2100" dirty="0"/>
              <a:t> zajišťuje průchod světla přes barevný filtr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3B6E895C-A406-4F0D-869A-2AF6429E80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LCD – základní parametry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E85AD796-F445-420E-A4F2-ABFA7D7615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500" b="1" u="sng"/>
              <a:t>Nativní rozlišení</a:t>
            </a:r>
            <a:r>
              <a:rPr lang="cs-CZ" altLang="cs-CZ" sz="1500"/>
              <a:t> – počet pixelů v horizontálním x vertikálním směru.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/>
              <a:t>Obraz v jiném než nativním rozlišením musí být obrazovým procesorem uvnitř LCD přepočítán – tím dochází k jeho degradaci (rozmazání, zkostrbatění)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/>
              <a:t>Po připojení LCD k počítači je nesmysl používat jiné rozlišení obrazovky než nativní (některý software však nemusí nativní rozlišení našeho LCD umět)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/>
              <a:t>Před nákupem LCD je dobré zjistit si, zda naše grafická karta vůbec umí vygenerovat obraz v nativním rozlišení daného LCD. (Kupovat LCD s rozlišením nepodporovaným grafickou kartou je fatální omyl)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/>
              <a:t>V současné době jsou běžně vyráběny LCD panely s tímto rozlišením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300"/>
              <a:t>1280x1024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300"/>
              <a:t>1024x600 (mininotebooky)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300"/>
              <a:t>1024x768 (notebooky)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300"/>
              <a:t>1280x960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300"/>
              <a:t>1280x800 (většina klasických notebooků)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300"/>
              <a:t>1366x768 (pouze LCD televize)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300"/>
              <a:t>1600x900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300"/>
              <a:t>1600x1050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300"/>
              <a:t>1920x1080 (FullHD)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300"/>
              <a:t>1920x1200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300"/>
              <a:t>3840x2160 (4k – UHD)</a:t>
            </a:r>
          </a:p>
          <a:p>
            <a:pPr lvl="1" eaLnBrk="1" hangingPunct="1">
              <a:lnSpc>
                <a:spcPct val="80000"/>
              </a:lnSpc>
            </a:pPr>
            <a:endParaRPr lang="cs-CZ" altLang="cs-CZ" sz="1300"/>
          </a:p>
          <a:p>
            <a:pPr eaLnBrk="1" hangingPunct="1">
              <a:lnSpc>
                <a:spcPct val="80000"/>
              </a:lnSpc>
            </a:pPr>
            <a:r>
              <a:rPr lang="cs-CZ" altLang="cs-CZ" sz="1500"/>
              <a:t>Jeden pixel = tři barevné </a:t>
            </a:r>
            <a:r>
              <a:rPr lang="cs-CZ" altLang="cs-CZ" sz="1500" b="1"/>
              <a:t>subpixely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cs-CZ" altLang="cs-CZ" sz="15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DEC9E81-3524-4F05-A616-1D8DA3F12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RGB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2A30B412-1DB4-437B-8E98-B27707CB19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Každá barva je udána poměrem tří základních barev – komponent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Základní barvy mají vlnové délky 630 (R), 530 (G) a 450 (B) </a:t>
            </a:r>
            <a:r>
              <a:rPr lang="cs-CZ" altLang="cs-CZ" sz="1600" dirty="0" err="1"/>
              <a:t>nm</a:t>
            </a:r>
            <a:r>
              <a:rPr lang="cs-CZ" altLang="cs-CZ" sz="1600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>
                <a:solidFill>
                  <a:srgbClr val="CC0000"/>
                </a:solidFill>
              </a:rPr>
              <a:t>R – </a:t>
            </a:r>
            <a:r>
              <a:rPr lang="cs-CZ" altLang="cs-CZ" sz="1600" dirty="0" err="1">
                <a:solidFill>
                  <a:srgbClr val="CC0000"/>
                </a:solidFill>
              </a:rPr>
              <a:t>Red</a:t>
            </a:r>
            <a:r>
              <a:rPr lang="cs-CZ" altLang="cs-CZ" sz="1600" dirty="0">
                <a:solidFill>
                  <a:srgbClr val="CC0000"/>
                </a:solidFill>
              </a:rPr>
              <a:t> , červená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>
                <a:solidFill>
                  <a:srgbClr val="33CC33"/>
                </a:solidFill>
              </a:rPr>
              <a:t>G – Green , zelená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>
                <a:solidFill>
                  <a:srgbClr val="0066FF"/>
                </a:solidFill>
              </a:rPr>
              <a:t>B – Blue , modrá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b="1" dirty="0"/>
              <a:t>Aditivní model </a:t>
            </a:r>
            <a:r>
              <a:rPr lang="cs-CZ" altLang="cs-CZ" sz="1600" dirty="0"/>
              <a:t>– barva vzniká součtem (smícháním základních barev)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Výsledná intenzita se rovná součtu intenzit jednotlivých složek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Lidské oko je na každou ze tří základních barev citlivé různě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Největší intenzitou je vnímána barva zelená o vlnové délce 555nm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Pokud se vlnová délka světla oddaluje od 555nm, klesá tím relativní vnímaná intenzita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Na červené světlo s vlnovou délkou 630 </a:t>
            </a:r>
            <a:r>
              <a:rPr lang="cs-CZ" altLang="cs-CZ" sz="1600" dirty="0" err="1"/>
              <a:t>nm</a:t>
            </a:r>
            <a:r>
              <a:rPr lang="cs-CZ" altLang="cs-CZ" sz="1600" dirty="0"/>
              <a:t> je lidské oko asi 4x méně citlivé než na zelené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Na modré světlo s vlnovou délkou 450 </a:t>
            </a:r>
            <a:r>
              <a:rPr lang="cs-CZ" altLang="cs-CZ" sz="1600" dirty="0" err="1"/>
              <a:t>nm</a:t>
            </a:r>
            <a:r>
              <a:rPr lang="cs-CZ" altLang="cs-CZ" sz="1600" dirty="0"/>
              <a:t> je lidské oko asi 2x méně citlivé než na zelené</a:t>
            </a:r>
          </a:p>
          <a:p>
            <a:pPr eaLnBrk="1" hangingPunct="1">
              <a:lnSpc>
                <a:spcPct val="80000"/>
              </a:lnSpc>
            </a:pPr>
            <a:endParaRPr lang="cs-CZ" altLang="cs-CZ" sz="22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>
            <a:extLst>
              <a:ext uri="{FF2B5EF4-FFF2-40B4-BE49-F238E27FC236}">
                <a16:creationId xmlns:a16="http://schemas.microsoft.com/office/drawing/2014/main" id="{004326B7-F9EE-4CEC-8DF1-5F40CA477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765175"/>
            <a:ext cx="473392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5">
            <a:extLst>
              <a:ext uri="{FF2B5EF4-FFF2-40B4-BE49-F238E27FC236}">
                <a16:creationId xmlns:a16="http://schemas.microsoft.com/office/drawing/2014/main" id="{8689458D-15C1-46F6-89B1-22FED237E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3357563"/>
            <a:ext cx="3543300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D7B7549F-FA91-4271-8BF7-F6C9A900DC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LCD – základní parametry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CA001E41-9FD8-463B-B095-CB4B7C9969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900" b="1" u="sng" dirty="0"/>
              <a:t>Poměr stran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Běžně 5:4, 4:3, 16:9, 16:10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cs-CZ" altLang="cs-CZ" sz="1900" dirty="0"/>
          </a:p>
          <a:p>
            <a:pPr eaLnBrk="1" hangingPunct="1">
              <a:lnSpc>
                <a:spcPct val="80000"/>
              </a:lnSpc>
            </a:pPr>
            <a:endParaRPr lang="cs-CZ" altLang="cs-CZ" sz="19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900" b="1" u="sng" dirty="0"/>
              <a:t>Úhlopříčka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Udává se v palcích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Většina výrobců používá jako první dvojčíslí v typovém označení monitoru úhlopříčku (např. 2493, 237WD, 19LC ….)</a:t>
            </a:r>
          </a:p>
          <a:p>
            <a:pPr eaLnBrk="1" hangingPunct="1">
              <a:lnSpc>
                <a:spcPct val="80000"/>
              </a:lnSpc>
            </a:pPr>
            <a:endParaRPr lang="cs-CZ" altLang="cs-CZ" sz="19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900" b="1" u="sng" dirty="0"/>
              <a:t>Rozteč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Udává se </a:t>
            </a:r>
            <a:r>
              <a:rPr lang="cs-CZ" altLang="cs-CZ" sz="1900" dirty="0" err="1"/>
              <a:t>milimitrech</a:t>
            </a:r>
            <a:endParaRPr lang="cs-CZ" altLang="cs-CZ" sz="19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Je to šířka jednoho pixelu, tedy součet šířky tří </a:t>
            </a:r>
            <a:r>
              <a:rPr lang="cs-CZ" altLang="cs-CZ" sz="1900" dirty="0" err="1"/>
              <a:t>subpixelů</a:t>
            </a:r>
            <a:endParaRPr lang="cs-CZ" altLang="cs-CZ" sz="19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 err="1"/>
              <a:t>Subpixely</a:t>
            </a:r>
            <a:r>
              <a:rPr lang="cs-CZ" altLang="cs-CZ" sz="1900" dirty="0"/>
              <a:t> jsou obdélníky (protažené vertikálně)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Pixel složený ze tří obdélníkových </a:t>
            </a:r>
            <a:r>
              <a:rPr lang="cs-CZ" altLang="cs-CZ" sz="1900" dirty="0" err="1"/>
              <a:t>subpixelů</a:t>
            </a:r>
            <a:r>
              <a:rPr lang="cs-CZ" altLang="cs-CZ" sz="1900" dirty="0"/>
              <a:t> je čtvercový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4F528ED0-F239-4749-8398-C18219DF18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LCD – základní parametry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9D6E0C64-B8AE-468F-A929-5DAECFFC75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2000" b="1" u="sng" dirty="0"/>
              <a:t>Použitá technologie panelu</a:t>
            </a:r>
          </a:p>
          <a:p>
            <a:pPr eaLnBrk="1" hangingPunct="1"/>
            <a:endParaRPr lang="cs-CZ" altLang="cs-CZ" sz="2000" dirty="0"/>
          </a:p>
          <a:p>
            <a:pPr eaLnBrk="1" hangingPunct="1"/>
            <a:r>
              <a:rPr lang="cs-CZ" altLang="cs-CZ" sz="2000" dirty="0"/>
              <a:t>Jeden z nejdůležitějších parametrů</a:t>
            </a:r>
          </a:p>
          <a:p>
            <a:pPr eaLnBrk="1" hangingPunct="1"/>
            <a:r>
              <a:rPr lang="cs-CZ" altLang="cs-CZ" sz="2000" dirty="0"/>
              <a:t>V současné době se používají technologie TN, MVA, PVA, IPS</a:t>
            </a:r>
          </a:p>
          <a:p>
            <a:pPr eaLnBrk="1" hangingPunct="1"/>
            <a:r>
              <a:rPr lang="cs-CZ" altLang="cs-CZ" sz="2000" dirty="0"/>
              <a:t>Problém je, že někdy je těžké tuto informaci  získat</a:t>
            </a:r>
          </a:p>
          <a:p>
            <a:pPr eaLnBrk="1" hangingPunct="1"/>
            <a:r>
              <a:rPr lang="cs-CZ" altLang="cs-CZ" sz="2000" dirty="0"/>
              <a:t>Výrobní technologie panelu určuje jeho další vlastnosti (kontrast, barevnou věrnost, pozorovací úhly, chování mrtvých pixelů…)</a:t>
            </a:r>
          </a:p>
          <a:p>
            <a:pPr eaLnBrk="1" hangingPunct="1"/>
            <a:r>
              <a:rPr lang="cs-CZ" altLang="cs-CZ" sz="2000" dirty="0"/>
              <a:t>Ve většině prospektů a katalogů ovšem tento údaj  </a:t>
            </a:r>
            <a:r>
              <a:rPr lang="cs-CZ" altLang="cs-CZ" sz="2000" b="1" dirty="0"/>
              <a:t>nebývá uveden</a:t>
            </a:r>
            <a:r>
              <a:rPr lang="cs-CZ" altLang="cs-CZ" sz="2000" dirty="0"/>
              <a:t>! (výrobce mají zákazníky za pitomce a raději se je snaží omráčit falešnými údaji o kontrastu a odezvě)</a:t>
            </a:r>
          </a:p>
          <a:p>
            <a:pPr eaLnBrk="1" hangingPunct="1"/>
            <a:r>
              <a:rPr lang="cs-CZ" altLang="cs-CZ" sz="2000" dirty="0"/>
              <a:t>Zejména u některých LCD televizorů nelze technologii panelu zjistit ani v podrobných technických specifikacích ani na webu výrobce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A9FB6D83-122F-4BAD-9080-DB210A3E8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LCD – základní parametry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DF395CDD-D731-43C5-BA58-2D1F875CF1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900" b="1" u="sng" dirty="0"/>
              <a:t>Doba odezvy (response </a:t>
            </a:r>
            <a:r>
              <a:rPr lang="cs-CZ" altLang="cs-CZ" sz="1900" b="1" u="sng" dirty="0" err="1"/>
              <a:t>time</a:t>
            </a:r>
            <a:r>
              <a:rPr lang="cs-CZ" altLang="cs-CZ" sz="1900" b="1" u="sng" dirty="0"/>
              <a:t>)</a:t>
            </a:r>
            <a:r>
              <a:rPr lang="cs-CZ" altLang="cs-CZ" sz="1900" dirty="0"/>
              <a:t> </a:t>
            </a:r>
          </a:p>
          <a:p>
            <a:pPr eaLnBrk="1" hangingPunct="1"/>
            <a:r>
              <a:rPr lang="cs-CZ" altLang="cs-CZ" sz="1900" dirty="0"/>
              <a:t>Udává se v </a:t>
            </a:r>
            <a:r>
              <a:rPr lang="cs-CZ" altLang="cs-CZ" sz="1900" dirty="0" err="1"/>
              <a:t>ms</a:t>
            </a:r>
            <a:endParaRPr lang="cs-CZ" altLang="cs-CZ" sz="1900" dirty="0"/>
          </a:p>
          <a:p>
            <a:pPr eaLnBrk="1" hangingPunct="1"/>
            <a:r>
              <a:rPr lang="cs-CZ" altLang="cs-CZ" sz="1900" dirty="0"/>
              <a:t>Původně chápáno jako čas, za který se dokáže změnit pixel z černé barvy na bílou a zpět na černou </a:t>
            </a:r>
          </a:p>
          <a:p>
            <a:pPr eaLnBrk="1" hangingPunct="1"/>
            <a:r>
              <a:rPr lang="cs-CZ" altLang="cs-CZ" sz="1900" dirty="0"/>
              <a:t>Tekuté krystaly nedokáží změnit orientaci v nekonečně krátkém čase, naopak jsou docela „líné“</a:t>
            </a:r>
          </a:p>
          <a:p>
            <a:pPr eaLnBrk="1" hangingPunct="1"/>
            <a:r>
              <a:rPr lang="cs-CZ" altLang="cs-CZ" sz="1900" dirty="0"/>
              <a:t>Doba potřebná k rozsvícení zhasnutého bodu na maximální jas (přechod 0-255) se označuje jako </a:t>
            </a:r>
            <a:r>
              <a:rPr lang="cs-CZ" altLang="cs-CZ" sz="1900" b="1" i="1" dirty="0" err="1"/>
              <a:t>rise</a:t>
            </a:r>
            <a:r>
              <a:rPr lang="cs-CZ" altLang="cs-CZ" sz="1900" b="1" i="1" dirty="0"/>
              <a:t> </a:t>
            </a:r>
            <a:r>
              <a:rPr lang="cs-CZ" altLang="cs-CZ" sz="1900" b="1" i="1" dirty="0" err="1"/>
              <a:t>time</a:t>
            </a:r>
            <a:endParaRPr lang="cs-CZ" altLang="cs-CZ" sz="1900" b="1" i="1" dirty="0"/>
          </a:p>
          <a:p>
            <a:pPr eaLnBrk="1" hangingPunct="1"/>
            <a:r>
              <a:rPr lang="cs-CZ" altLang="cs-CZ" sz="1900" dirty="0"/>
              <a:t>Doba potřebná k zhasnutí maximálně svítícího bodu (přechod 255-0) se označuje jako </a:t>
            </a:r>
            <a:r>
              <a:rPr lang="cs-CZ" altLang="cs-CZ" sz="1900" b="1" i="1" dirty="0" err="1"/>
              <a:t>fall</a:t>
            </a:r>
            <a:r>
              <a:rPr lang="cs-CZ" altLang="cs-CZ" sz="1900" b="1" i="1" dirty="0"/>
              <a:t> </a:t>
            </a:r>
            <a:r>
              <a:rPr lang="cs-CZ" altLang="cs-CZ" sz="1900" b="1" i="1" dirty="0" err="1"/>
              <a:t>time</a:t>
            </a:r>
            <a:endParaRPr lang="cs-CZ" altLang="cs-CZ" sz="1900" dirty="0"/>
          </a:p>
          <a:p>
            <a:pPr eaLnBrk="1" hangingPunct="1"/>
            <a:r>
              <a:rPr lang="cs-CZ" altLang="cs-CZ" sz="1900" dirty="0"/>
              <a:t>Celková doba odezvy je rovna součtu obou hodnot.</a:t>
            </a:r>
          </a:p>
          <a:p>
            <a:pPr eaLnBrk="1" hangingPunct="1"/>
            <a:r>
              <a:rPr lang="cs-CZ" altLang="cs-CZ" sz="1900" dirty="0"/>
              <a:t>Nižší hodnota udává lepší výsledek – krystaly v panelu rychleji reagují na změnu obrazu</a:t>
            </a:r>
          </a:p>
          <a:p>
            <a:pPr eaLnBrk="1" hangingPunct="1"/>
            <a:r>
              <a:rPr lang="cs-CZ" altLang="cs-CZ" sz="1900" dirty="0"/>
              <a:t>Vysoké hodnoty naopak znamenají, že na displeji bude rychle se měnící obraz zobrazen rozmazaně (zanechává šmouhy)</a:t>
            </a:r>
          </a:p>
          <a:p>
            <a:pPr eaLnBrk="1" hangingPunct="1">
              <a:lnSpc>
                <a:spcPct val="80000"/>
              </a:lnSpc>
            </a:pPr>
            <a:endParaRPr lang="cs-CZ" altLang="cs-CZ" sz="19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DF5F11D-A3BF-4BCE-8A36-113985CDE1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LCD – základní parametry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1BF07106-AD56-4A42-9EC5-A0582867B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700" dirty="0"/>
              <a:t>Okamžitá změna z černé (0) na bílou (255) se vyskytuje málokdy</a:t>
            </a:r>
          </a:p>
          <a:p>
            <a:pPr eaLnBrk="1" hangingPunct="1"/>
            <a:r>
              <a:rPr lang="cs-CZ" altLang="cs-CZ" sz="1700" dirty="0"/>
              <a:t>Daleko častější je změna z jednoho středního odstínu do druhého</a:t>
            </a:r>
          </a:p>
          <a:p>
            <a:pPr eaLnBrk="1" hangingPunct="1"/>
            <a:r>
              <a:rPr lang="cs-CZ" altLang="cs-CZ" sz="1700" dirty="0"/>
              <a:t>Důležitějším typem odezvy je tedy hodnota </a:t>
            </a:r>
            <a:r>
              <a:rPr lang="cs-CZ" altLang="cs-CZ" sz="1700" b="1" dirty="0" err="1"/>
              <a:t>grey</a:t>
            </a:r>
            <a:r>
              <a:rPr lang="cs-CZ" altLang="cs-CZ" sz="1700" b="1" dirty="0"/>
              <a:t>-to-</a:t>
            </a:r>
            <a:r>
              <a:rPr lang="cs-CZ" altLang="cs-CZ" sz="1700" b="1" dirty="0" err="1"/>
              <a:t>grey</a:t>
            </a:r>
            <a:endParaRPr lang="cs-CZ" altLang="cs-CZ" sz="1700" b="1" dirty="0"/>
          </a:p>
          <a:p>
            <a:pPr eaLnBrk="1" hangingPunct="1"/>
            <a:r>
              <a:rPr lang="cs-CZ" altLang="cs-CZ" sz="1700" dirty="0"/>
              <a:t>Udává například změnu z tmavě šedé (32) do světle šedé (128)</a:t>
            </a:r>
          </a:p>
          <a:p>
            <a:pPr eaLnBrk="1" hangingPunct="1"/>
            <a:r>
              <a:rPr lang="cs-CZ" altLang="cs-CZ" sz="1700" dirty="0"/>
              <a:t>Tato odezva bývá dnes nejčastěji udávána výrobci v jejich technických specifikacích</a:t>
            </a:r>
          </a:p>
          <a:p>
            <a:pPr eaLnBrk="1" hangingPunct="1"/>
            <a:r>
              <a:rPr lang="cs-CZ" altLang="cs-CZ" sz="1700" dirty="0"/>
              <a:t>Zatímco se dříve se udávala hodnota </a:t>
            </a:r>
            <a:r>
              <a:rPr lang="cs-CZ" altLang="cs-CZ" sz="1700" dirty="0" err="1"/>
              <a:t>rise+fall</a:t>
            </a:r>
            <a:r>
              <a:rPr lang="cs-CZ" altLang="cs-CZ" sz="1700" dirty="0"/>
              <a:t> dnes se udává pouze čas pro změnu v jednom směru a proto se numericky zdá, že dnešní výrobky mají mnohem kratší dobu odezvy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cs-CZ" altLang="cs-CZ" sz="17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326C12-8867-4378-88D1-C9FE3B73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LCD – doba odezvy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9EA1049-25EC-4DDC-8F47-480DAD8C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435280" cy="4411662"/>
          </a:xfrm>
        </p:spPr>
        <p:txBody>
          <a:bodyPr/>
          <a:lstStyle/>
          <a:p>
            <a:pPr eaLnBrk="1" hangingPunct="1"/>
            <a:r>
              <a:rPr lang="cs-CZ" altLang="cs-CZ" sz="1600" dirty="0"/>
              <a:t>Dobu odezvy LCD nelze udávat jedním jediným číslem</a:t>
            </a:r>
          </a:p>
          <a:p>
            <a:pPr eaLnBrk="1" hangingPunct="1"/>
            <a:r>
              <a:rPr lang="cs-CZ" altLang="cs-CZ" sz="1600" dirty="0"/>
              <a:t>Doba odezvy je totiž různá pro různé skokové změny intenzity</a:t>
            </a:r>
          </a:p>
          <a:p>
            <a:pPr eaLnBrk="1" hangingPunct="1"/>
            <a:r>
              <a:rPr lang="cs-CZ" altLang="cs-CZ" sz="1600" dirty="0"/>
              <a:t>Například: </a:t>
            </a:r>
          </a:p>
          <a:p>
            <a:pPr lvl="1" eaLnBrk="1" hangingPunct="1"/>
            <a:r>
              <a:rPr lang="cs-CZ" altLang="cs-CZ" sz="1600" dirty="0"/>
              <a:t>změna jasu bodu z hodnoty 50 na hodnotu 100 může trvat 8 </a:t>
            </a:r>
            <a:r>
              <a:rPr lang="cs-CZ" altLang="cs-CZ" sz="1600" dirty="0" err="1"/>
              <a:t>ms</a:t>
            </a:r>
            <a:endParaRPr lang="cs-CZ" altLang="cs-CZ" sz="1600" dirty="0"/>
          </a:p>
          <a:p>
            <a:pPr lvl="1" eaLnBrk="1" hangingPunct="1"/>
            <a:r>
              <a:rPr lang="cs-CZ" altLang="cs-CZ" sz="1600" dirty="0"/>
              <a:t>Změna hodnoty jasu bodu z hodnoty 100 na hodnotu 150 může trvat 3 </a:t>
            </a:r>
            <a:r>
              <a:rPr lang="cs-CZ" altLang="cs-CZ" sz="1600" dirty="0" err="1"/>
              <a:t>ms</a:t>
            </a:r>
            <a:endParaRPr lang="cs-CZ" altLang="cs-CZ" sz="1600" dirty="0"/>
          </a:p>
          <a:p>
            <a:pPr lvl="1" eaLnBrk="1" hangingPunct="1"/>
            <a:r>
              <a:rPr lang="cs-CZ" altLang="cs-CZ" sz="1600" dirty="0"/>
              <a:t>Změna hodnoty jasu bodu z hodnoty 150 na hodnotu 200 může trvat 1,5 </a:t>
            </a:r>
            <a:r>
              <a:rPr lang="cs-CZ" altLang="cs-CZ" sz="1600" dirty="0" err="1"/>
              <a:t>ms</a:t>
            </a:r>
            <a:endParaRPr lang="cs-CZ" altLang="cs-CZ" sz="1600" dirty="0"/>
          </a:p>
          <a:p>
            <a:pPr lvl="1" eaLnBrk="1" hangingPunct="1"/>
            <a:r>
              <a:rPr lang="cs-CZ" altLang="cs-CZ" sz="1600" dirty="0"/>
              <a:t>Jakou  pak tedy má displej dobu odezvy???</a:t>
            </a:r>
          </a:p>
          <a:p>
            <a:pPr marL="344487" lvl="1" indent="0" eaLnBrk="1" hangingPunct="1">
              <a:buNone/>
            </a:pPr>
            <a:endParaRPr lang="cs-CZ" altLang="cs-CZ" sz="1600" dirty="0"/>
          </a:p>
          <a:p>
            <a:pPr eaLnBrk="1" hangingPunct="1"/>
            <a:r>
              <a:rPr lang="cs-CZ" altLang="cs-CZ" sz="1600" dirty="0"/>
              <a:t>Největší problém - Odezva, kterou udávají výrobci, je pouze jedna jimi vybraná - tzn. nejlepší, která se u panelu vyskytuje </a:t>
            </a:r>
          </a:p>
          <a:p>
            <a:pPr eaLnBrk="1" hangingPunct="1"/>
            <a:r>
              <a:rPr lang="cs-CZ" altLang="cs-CZ" sz="1600" dirty="0"/>
              <a:t>Výrobce si prostě zvolí například změnu 100-220 a tu uvede v technických parametrech</a:t>
            </a:r>
          </a:p>
          <a:p>
            <a:pPr eaLnBrk="1" hangingPunct="1"/>
            <a:r>
              <a:rPr lang="cs-CZ" altLang="cs-CZ" sz="1600" dirty="0"/>
              <a:t>Jiné změny přitom můžou trvat mnohem déle (i mnohonásobně déle)</a:t>
            </a:r>
          </a:p>
          <a:p>
            <a:pPr eaLnBrk="1" hangingPunct="1"/>
            <a:r>
              <a:rPr lang="cs-CZ" altLang="cs-CZ" sz="1600" dirty="0"/>
              <a:t>Displej s udávanou hodnotu např.  5 </a:t>
            </a:r>
            <a:r>
              <a:rPr lang="cs-CZ" altLang="cs-CZ" sz="1600" dirty="0" err="1"/>
              <a:t>ms</a:t>
            </a:r>
            <a:r>
              <a:rPr lang="cs-CZ" altLang="cs-CZ" sz="1600" dirty="0"/>
              <a:t>, může některé přechody vykonat až po 30 </a:t>
            </a:r>
            <a:r>
              <a:rPr lang="cs-CZ" altLang="cs-CZ" sz="1600" dirty="0" err="1"/>
              <a:t>ms</a:t>
            </a:r>
            <a:endParaRPr lang="cs-CZ" altLang="cs-CZ" sz="1600" dirty="0"/>
          </a:p>
          <a:p>
            <a:pPr eaLnBrk="1" hangingPunct="1"/>
            <a:r>
              <a:rPr lang="cs-CZ" altLang="cs-CZ" sz="1600" dirty="0">
                <a:solidFill>
                  <a:srgbClr val="FF0000"/>
                </a:solidFill>
              </a:rPr>
              <a:t>Zásada: neporovnávat kvalitu LCD displejů podle odezvy, kterou uvádí výrobci. </a:t>
            </a:r>
          </a:p>
          <a:p>
            <a:pPr eaLnBrk="1" hangingPunct="1"/>
            <a:r>
              <a:rPr lang="cs-CZ" altLang="cs-CZ" sz="1600" dirty="0">
                <a:solidFill>
                  <a:srgbClr val="FF0000"/>
                </a:solidFill>
              </a:rPr>
              <a:t>Pokud chcete opravdu zjistit, jakou má LCD displej dobu odezvy, je třeba prozkoumat všechny doby odezvy pro různé změny jasu – to pak lze shrnout v tabulce nebo grafu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cs-CZ" altLang="cs-CZ" sz="1600" dirty="0">
              <a:solidFill>
                <a:srgbClr val="FF0000"/>
              </a:solidFill>
            </a:endParaRPr>
          </a:p>
          <a:p>
            <a:pPr eaLnBrk="1" hangingPunct="1"/>
            <a:endParaRPr lang="cs-CZ" altLang="cs-CZ" sz="1600" dirty="0">
              <a:solidFill>
                <a:srgbClr val="FF0000"/>
              </a:solidFill>
            </a:endParaRPr>
          </a:p>
          <a:p>
            <a:endParaRPr lang="cs-CZ" sz="1600" dirty="0"/>
          </a:p>
        </p:txBody>
      </p:sp>
    </p:spTree>
    <p:extLst>
      <p:ext uri="{BB962C8B-B14F-4D97-AF65-F5344CB8AC3E}">
        <p14:creationId xmlns:p14="http://schemas.microsoft.com/office/powerpoint/2010/main" val="11517761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C233B41-5AE6-407D-91C0-609A92FA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LCD – Doba odezvy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6310CDC2-167E-4B14-908A-F9B7450A5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88840"/>
            <a:ext cx="7920880" cy="3773219"/>
          </a:xfrm>
        </p:spPr>
      </p:pic>
      <p:sp>
        <p:nvSpPr>
          <p:cNvPr id="6" name="Ovál 5">
            <a:extLst>
              <a:ext uri="{FF2B5EF4-FFF2-40B4-BE49-F238E27FC236}">
                <a16:creationId xmlns:a16="http://schemas.microsoft.com/office/drawing/2014/main" id="{8D7F0B0E-DFF7-4408-A2C2-376E6A19B494}"/>
              </a:ext>
            </a:extLst>
          </p:cNvPr>
          <p:cNvSpPr/>
          <p:nvPr/>
        </p:nvSpPr>
        <p:spPr>
          <a:xfrm>
            <a:off x="2555776" y="3695429"/>
            <a:ext cx="720080" cy="36004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3B48640-C048-4FB7-A17F-1D97F625129E}"/>
              </a:ext>
            </a:extLst>
          </p:cNvPr>
          <p:cNvSpPr txBox="1"/>
          <p:nvPr/>
        </p:nvSpPr>
        <p:spPr>
          <a:xfrm>
            <a:off x="1043608" y="6021288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Změna jasu z hodnoty 100 na hodnotu 50 trvá 9,2 milisekundy</a:t>
            </a:r>
          </a:p>
        </p:txBody>
      </p:sp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1A97C6AE-6C1D-4E89-BBF5-D01CC45C9080}"/>
              </a:ext>
            </a:extLst>
          </p:cNvPr>
          <p:cNvCxnSpPr>
            <a:stCxn id="6" idx="4"/>
          </p:cNvCxnSpPr>
          <p:nvPr/>
        </p:nvCxnSpPr>
        <p:spPr>
          <a:xfrm flipH="1">
            <a:off x="2699792" y="4055469"/>
            <a:ext cx="216024" cy="2037827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8654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C233B41-5AE6-407D-91C0-609A92FA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LCD – Doba odezvy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6310CDC2-167E-4B14-908A-F9B7450A5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88840"/>
            <a:ext cx="7920880" cy="3773219"/>
          </a:xfrm>
        </p:spPr>
      </p:pic>
      <p:sp>
        <p:nvSpPr>
          <p:cNvPr id="6" name="Ovál 5">
            <a:extLst>
              <a:ext uri="{FF2B5EF4-FFF2-40B4-BE49-F238E27FC236}">
                <a16:creationId xmlns:a16="http://schemas.microsoft.com/office/drawing/2014/main" id="{8D7F0B0E-DFF7-4408-A2C2-376E6A19B494}"/>
              </a:ext>
            </a:extLst>
          </p:cNvPr>
          <p:cNvSpPr/>
          <p:nvPr/>
        </p:nvSpPr>
        <p:spPr>
          <a:xfrm>
            <a:off x="1187624" y="2852936"/>
            <a:ext cx="720080" cy="36004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3B48640-C048-4FB7-A17F-1D97F625129E}"/>
              </a:ext>
            </a:extLst>
          </p:cNvPr>
          <p:cNvSpPr txBox="1"/>
          <p:nvPr/>
        </p:nvSpPr>
        <p:spPr>
          <a:xfrm>
            <a:off x="1043608" y="6021288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Změna jasu z hodnoty 25 na hodnotu 0 trvá 2 milisekundy</a:t>
            </a:r>
          </a:p>
        </p:txBody>
      </p:sp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1A97C6AE-6C1D-4E89-BBF5-D01CC45C9080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1547664" y="3212976"/>
            <a:ext cx="1512168" cy="288032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631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C233B41-5AE6-407D-91C0-609A92FA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LCD – Doba odezvy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6310CDC2-167E-4B14-908A-F9B7450A5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88840"/>
            <a:ext cx="7920880" cy="3773219"/>
          </a:xfrm>
        </p:spPr>
      </p:pic>
      <p:sp>
        <p:nvSpPr>
          <p:cNvPr id="6" name="Ovál 5">
            <a:extLst>
              <a:ext uri="{FF2B5EF4-FFF2-40B4-BE49-F238E27FC236}">
                <a16:creationId xmlns:a16="http://schemas.microsoft.com/office/drawing/2014/main" id="{8D7F0B0E-DFF7-4408-A2C2-376E6A19B494}"/>
              </a:ext>
            </a:extLst>
          </p:cNvPr>
          <p:cNvSpPr/>
          <p:nvPr/>
        </p:nvSpPr>
        <p:spPr>
          <a:xfrm>
            <a:off x="1835696" y="2564904"/>
            <a:ext cx="720080" cy="36004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3B48640-C048-4FB7-A17F-1D97F625129E}"/>
              </a:ext>
            </a:extLst>
          </p:cNvPr>
          <p:cNvSpPr txBox="1"/>
          <p:nvPr/>
        </p:nvSpPr>
        <p:spPr>
          <a:xfrm>
            <a:off x="683568" y="6021288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Změna jasu v opačném směru z hodnoty 0 na hodnotu 25 trvá 11,6 milisekundy</a:t>
            </a:r>
          </a:p>
        </p:txBody>
      </p:sp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1A97C6AE-6C1D-4E89-BBF5-D01CC45C9080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2195736" y="2924944"/>
            <a:ext cx="720080" cy="316835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0741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CA3C21-6294-425A-BC68-4B969451D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LCD – doba odezvy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01BA20CD-D29E-44B8-820E-769B31D2D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7638"/>
            <a:ext cx="5238750" cy="2495550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96EDCF53-D45E-4B64-88D0-612AD22AC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77072"/>
            <a:ext cx="5238750" cy="249555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B5D3AFAB-B069-4E7B-B33B-754A0BFC6446}"/>
              </a:ext>
            </a:extLst>
          </p:cNvPr>
          <p:cNvSpPr txBox="1"/>
          <p:nvPr/>
        </p:nvSpPr>
        <p:spPr>
          <a:xfrm>
            <a:off x="5856236" y="2228671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Je zřejmé, že tento monitor má lepší dobu odezvy, než monitor ve spodní tabulce</a:t>
            </a:r>
          </a:p>
        </p:txBody>
      </p:sp>
    </p:spTree>
    <p:extLst>
      <p:ext uri="{BB962C8B-B14F-4D97-AF65-F5344CB8AC3E}">
        <p14:creationId xmlns:p14="http://schemas.microsoft.com/office/powerpoint/2010/main" val="2450631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4A790B9E-5F6C-466E-AD17-2E9A2A1E2F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RGB</a:t>
            </a:r>
          </a:p>
        </p:txBody>
      </p:sp>
      <p:pic>
        <p:nvPicPr>
          <p:cNvPr id="26627" name="Picture 5" descr="Graf citlivosti lidského oka">
            <a:extLst>
              <a:ext uri="{FF2B5EF4-FFF2-40B4-BE49-F238E27FC236}">
                <a16:creationId xmlns:a16="http://schemas.microsoft.com/office/drawing/2014/main" id="{B7246637-3359-4DA9-A13A-74B78D82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844675"/>
            <a:ext cx="5329238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125088-F6DE-4518-BBF6-69FCF6E0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LCD - Doba odezvy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4E5AF658-11AF-4CFE-BA52-0B5FFF098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916832"/>
            <a:ext cx="8162739" cy="3888432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5191C54-A051-4F40-B902-5F288B4BC3E0}"/>
              </a:ext>
            </a:extLst>
          </p:cNvPr>
          <p:cNvSpPr txBox="1"/>
          <p:nvPr/>
        </p:nvSpPr>
        <p:spPr>
          <a:xfrm>
            <a:off x="1043608" y="594928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Jestliže jsou naměřené doby odezvy pro přechody mezi různými jasy přibližně stejné, říkáme, že displej má </a:t>
            </a:r>
            <a:r>
              <a:rPr lang="cs-CZ" b="1" dirty="0"/>
              <a:t>vyrovnanou dobu odezvy</a:t>
            </a:r>
          </a:p>
        </p:txBody>
      </p:sp>
    </p:spTree>
    <p:extLst>
      <p:ext uri="{BB962C8B-B14F-4D97-AF65-F5344CB8AC3E}">
        <p14:creationId xmlns:p14="http://schemas.microsoft.com/office/powerpoint/2010/main" val="31768723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FE13EB-639B-4DB3-B21E-14C04225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724CE8E8-DEAF-48C4-BBBA-844AFCB68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65" y="332656"/>
            <a:ext cx="8877069" cy="4896544"/>
          </a:xfrm>
          <a:prstGeom prst="rect">
            <a:avLst/>
          </a:prstGeom>
        </p:spPr>
      </p:pic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F0FF12E9-5059-46A7-AB2A-D7C3C40C4DE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11560" y="5439618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cs-CZ" sz="1800" dirty="0"/>
              <a:t>Tento displej má vyrovnanější dobu odezvy než displej na předchozí straně</a:t>
            </a:r>
            <a:endParaRPr lang="cs-CZ" sz="1800" b="1" dirty="0"/>
          </a:p>
        </p:txBody>
      </p:sp>
    </p:spTree>
    <p:extLst>
      <p:ext uri="{BB962C8B-B14F-4D97-AF65-F5344CB8AC3E}">
        <p14:creationId xmlns:p14="http://schemas.microsoft.com/office/powerpoint/2010/main" val="5867356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C112DC-61B5-4FE9-AEA5-FDB5FF618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LCD – Doba odezvy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97F8269F-A98F-41D2-9602-921343DBB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0808"/>
            <a:ext cx="8011577" cy="3816424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18669672-F8D2-4E88-A9E5-15389B6DA9D3}"/>
              </a:ext>
            </a:extLst>
          </p:cNvPr>
          <p:cNvSpPr txBox="1"/>
          <p:nvPr/>
        </p:nvSpPr>
        <p:spPr>
          <a:xfrm>
            <a:off x="539552" y="5800402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Jestliže se naměřené doby odezvy pro přechody mezi různými jasy významně liší, říkáme, že displej má </a:t>
            </a:r>
            <a:r>
              <a:rPr lang="cs-CZ" b="1" dirty="0"/>
              <a:t>nevyrovnanou dobu odezvy</a:t>
            </a:r>
          </a:p>
        </p:txBody>
      </p:sp>
      <p:cxnSp>
        <p:nvCxnSpPr>
          <p:cNvPr id="8" name="Přímá spojnice se šipkou 7">
            <a:extLst>
              <a:ext uri="{FF2B5EF4-FFF2-40B4-BE49-F238E27FC236}">
                <a16:creationId xmlns:a16="http://schemas.microsoft.com/office/drawing/2014/main" id="{D71F8D85-2633-4F35-83E4-2FD445093B50}"/>
              </a:ext>
            </a:extLst>
          </p:cNvPr>
          <p:cNvCxnSpPr>
            <a:cxnSpLocks/>
          </p:cNvCxnSpPr>
          <p:nvPr/>
        </p:nvCxnSpPr>
        <p:spPr>
          <a:xfrm flipV="1">
            <a:off x="2051720" y="5085185"/>
            <a:ext cx="5949280" cy="103838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9869216E-CC8C-44AB-8F8F-DF425ACEBDB3}"/>
              </a:ext>
            </a:extLst>
          </p:cNvPr>
          <p:cNvCxnSpPr>
            <a:cxnSpLocks/>
          </p:cNvCxnSpPr>
          <p:nvPr/>
        </p:nvCxnSpPr>
        <p:spPr>
          <a:xfrm flipV="1">
            <a:off x="1835696" y="2492896"/>
            <a:ext cx="2088232" cy="363067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2322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47CDA8-1D4C-4085-BBE4-16BAC3A0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LCD – doba odezvy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7555203F-3715-4DA3-8B52-FF4305890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44824"/>
            <a:ext cx="4392488" cy="4150144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F14D13CA-770A-4F0E-A496-30537D259A43}"/>
              </a:ext>
            </a:extLst>
          </p:cNvPr>
          <p:cNvSpPr txBox="1"/>
          <p:nvPr/>
        </p:nvSpPr>
        <p:spPr>
          <a:xfrm>
            <a:off x="5326615" y="2636912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Dobu odezvy lze vyjádřit i 3D grafem</a:t>
            </a:r>
          </a:p>
        </p:txBody>
      </p:sp>
    </p:spTree>
    <p:extLst>
      <p:ext uri="{BB962C8B-B14F-4D97-AF65-F5344CB8AC3E}">
        <p14:creationId xmlns:p14="http://schemas.microsoft.com/office/powerpoint/2010/main" val="9894190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>
            <a:extLst>
              <a:ext uri="{FF2B5EF4-FFF2-40B4-BE49-F238E27FC236}">
                <a16:creationId xmlns:a16="http://schemas.microsoft.com/office/drawing/2014/main" id="{C45BF1FD-F0C3-46D6-A680-E67BF84C8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Více o odezvě a jednoduché testovací animace</a:t>
            </a:r>
          </a:p>
          <a:p>
            <a:pPr eaLnBrk="1" hangingPunct="1"/>
            <a:endParaRPr lang="cs-CZ" altLang="cs-CZ"/>
          </a:p>
          <a:p>
            <a:pPr eaLnBrk="1" hangingPunct="1"/>
            <a:r>
              <a:rPr lang="cs-CZ" altLang="cs-CZ"/>
              <a:t>http://www.lagom.nl/lcd-test/response_time.php#response_time_gif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CF0A1042-9375-4375-B14C-10976E75F5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LCD – základní parametry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90179A6-B942-4898-AF34-ADC6C5B1E6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2"/>
            <a:ext cx="8229600" cy="46620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000" b="1" u="sng" dirty="0"/>
              <a:t>Kontrast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Jeho hodnota je vypočítána z </a:t>
            </a:r>
            <a:r>
              <a:rPr lang="cs-CZ" altLang="cs-CZ" sz="2000" b="1" dirty="0"/>
              <a:t>poměru</a:t>
            </a:r>
            <a:r>
              <a:rPr lang="cs-CZ" altLang="cs-CZ" sz="2000" dirty="0"/>
              <a:t> svítivosti bílé a černé barvy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Obě hodnoty jsou změřeny a dány do poměru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Reálné hodnoty jsou hluboko pod reklamními údaji výrobců (až 1/4)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Je to dáno tím, že laboratorní měření se provádí odlišným způsobem a jen na jednom pixelu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Čím je kontrast vyšší, tím je černá černější a bílá bělejší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Dnešní běžné hodnoty u průměrných LCD jsou 250:1, kvalitní LCD dosahují kontrast 1000:1.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Špičkové modely (např. drahé televize) mají kontrast až 5000:1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Monitor, který dokáže zobrazit dokonalou černou, má nekonečný kontrast – to ale právě LCD displeje neumí</a:t>
            </a:r>
          </a:p>
          <a:p>
            <a:pPr eaLnBrk="1" hangingPunct="1">
              <a:lnSpc>
                <a:spcPct val="90000"/>
              </a:lnSpc>
            </a:pPr>
            <a:endParaRPr lang="cs-CZ" altLang="cs-CZ" sz="24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58F540F8-F958-41FA-A959-19F9C7A76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6148846" cy="3458726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6BC3539B-7AC6-403C-BFE9-400B58169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274"/>
            <a:ext cx="6148846" cy="3458726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88434862-849A-4D1E-8978-76C7ACC9AEAE}"/>
              </a:ext>
            </a:extLst>
          </p:cNvPr>
          <p:cNvSpPr txBox="1"/>
          <p:nvPr/>
        </p:nvSpPr>
        <p:spPr>
          <a:xfrm>
            <a:off x="5732512" y="474152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Vysoký kontrast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FCCBBC8B-FC42-4354-A192-C31A11A97234}"/>
              </a:ext>
            </a:extLst>
          </p:cNvPr>
          <p:cNvSpPr txBox="1"/>
          <p:nvPr/>
        </p:nvSpPr>
        <p:spPr>
          <a:xfrm>
            <a:off x="5732512" y="149316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Nízký kontrast</a:t>
            </a:r>
          </a:p>
        </p:txBody>
      </p:sp>
    </p:spTree>
    <p:extLst>
      <p:ext uri="{BB962C8B-B14F-4D97-AF65-F5344CB8AC3E}">
        <p14:creationId xmlns:p14="http://schemas.microsoft.com/office/powerpoint/2010/main" val="29107028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A7FC306A-6072-408E-9E65-FECCAF2CD7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LCD – základní parametry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738575F-DF9C-411B-9C2A-02F01FC3DC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28800"/>
            <a:ext cx="8229600" cy="501649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1800" dirty="0"/>
              <a:t>Výrobci často místo kontrastu udávají tzv. </a:t>
            </a:r>
            <a:r>
              <a:rPr lang="cs-CZ" altLang="cs-CZ" sz="1800" b="1" dirty="0"/>
              <a:t>dynamický kontrast</a:t>
            </a:r>
            <a:r>
              <a:rPr lang="cs-CZ" altLang="cs-CZ" sz="1800" dirty="0"/>
              <a:t> (což je větší číslo a tak to klamně vypadá, že displej je lepší)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800" dirty="0"/>
              <a:t>Dynamický kontrast nevyjadřuje přímo kontrast, jaký dokáží zobrazit samotný tekuté krystaly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800" dirty="0"/>
              <a:t>Dynamický kontrast má smysl pouze při přehrávání videa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800" dirty="0"/>
              <a:t>Jde o kontrast, který </a:t>
            </a:r>
            <a:r>
              <a:rPr lang="cs-CZ" altLang="cs-CZ" sz="1800" b="1" dirty="0"/>
              <a:t>v průběhu času</a:t>
            </a:r>
            <a:r>
              <a:rPr lang="cs-CZ" altLang="cs-CZ" sz="1800" dirty="0"/>
              <a:t> dokáže LCD zobrazit, když se mění i </a:t>
            </a:r>
            <a:r>
              <a:rPr lang="cs-CZ" altLang="cs-CZ" sz="1800" b="1" dirty="0"/>
              <a:t>úroveň podsvícení</a:t>
            </a:r>
            <a:r>
              <a:rPr lang="cs-CZ" altLang="cs-CZ" sz="18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800" dirty="0"/>
              <a:t>U filmů se uměle zvyšuje dynamika obrazu, tak že při tmavých scénách řídící chip displeje sníží podsvícení, aby byl obraz ještě tmavší a ve světlých scénách se zvýší jas displeje, aby byl obraz ještě světlejší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800" dirty="0"/>
              <a:t>Dynamický kontrast je pak poměr mezi jasem nejsvětlejšího bodu, když je celkový jas displeje nastaven na maximum a jsem černého bodu na displeji s celkovým jasem sníženým na minimum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800" dirty="0"/>
              <a:t>Pro </a:t>
            </a:r>
            <a:r>
              <a:rPr lang="cs-CZ" altLang="cs-CZ" sz="1800" b="1" dirty="0"/>
              <a:t>statický obraz</a:t>
            </a:r>
            <a:r>
              <a:rPr lang="cs-CZ" altLang="cs-CZ" sz="1800" dirty="0"/>
              <a:t>, prohlížení fotografií, prezentací, tvorbu webu, programování je dynamický kontrast k ničemu a automatické změny podsvícení mohou být naopak velmi rušivé (zvláště např. při úpravě fotografií)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800" dirty="0"/>
              <a:t>Hodnoty dynamického kontrastu dosahují až 50000:1 – jde dnes ovšem o </a:t>
            </a:r>
            <a:r>
              <a:rPr lang="cs-CZ" altLang="cs-CZ" sz="1800" b="1" dirty="0"/>
              <a:t>zcela bezcenný údaj</a:t>
            </a:r>
            <a:r>
              <a:rPr lang="cs-CZ" altLang="cs-CZ" sz="1800" dirty="0"/>
              <a:t> a výrobci jejich udáváním dělají ze zákazníků hlupáky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5CD76746-6A93-4F9B-9A6B-EB178F4EFC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LCD – základní parametry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464330B-3F08-40E6-9109-7B75FAF913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000" b="1" u="sng" dirty="0"/>
              <a:t>Pozorovací úhly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Při pohledu shora/zdola/z boku je obraz na LCD obvykle výrazně horší – klesá kontrast a dochází viditelné barevné odchylce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Měl by se udávat úhel, ze kterého lze displej pozorovat bez výrazné změny barevnosti v horizontálním a vertikálním směru – to je ale značně volná definice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U tohoto parametru výrobci velmi často zveřejňují nepravdivé informace, například uvádí až úhel, při kterém začne obraz přecházet do inverze (negativní zobrazení)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Údaje udávané výrobcem jsou proto zcela bezcenné, pokud u nich výrobce neuvede metodiku měření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Pozorovací úhly v horizontálním a vertikálním směru jsou různé, protože </a:t>
            </a:r>
            <a:r>
              <a:rPr lang="cs-CZ" altLang="cs-CZ" sz="2000" dirty="0" err="1"/>
              <a:t>subpixely</a:t>
            </a:r>
            <a:r>
              <a:rPr lang="cs-CZ" altLang="cs-CZ" sz="2000" dirty="0"/>
              <a:t> mají obdélníkový tvar (jsou protáhlé ve vertikálním směru a úzké v horizontálním)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0BFA11-202E-48FF-8176-3B687BE03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LCD – základní parametry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3277385-F563-460E-B665-23075F400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63229"/>
            <a:ext cx="8229600" cy="4411662"/>
          </a:xfrm>
        </p:spPr>
        <p:txBody>
          <a:bodyPr/>
          <a:lstStyle/>
          <a:p>
            <a:pPr marL="0" indent="0">
              <a:buNone/>
            </a:pPr>
            <a:r>
              <a:rPr lang="cs-CZ" dirty="0"/>
              <a:t>Pozorovací úhly</a:t>
            </a:r>
          </a:p>
        </p:txBody>
      </p:sp>
      <p:cxnSp>
        <p:nvCxnSpPr>
          <p:cNvPr id="5" name="Přímá spojnice 4">
            <a:extLst>
              <a:ext uri="{FF2B5EF4-FFF2-40B4-BE49-F238E27FC236}">
                <a16:creationId xmlns:a16="http://schemas.microsoft.com/office/drawing/2014/main" id="{DD32CACF-24BB-4BF2-9F60-95C032C722B7}"/>
              </a:ext>
            </a:extLst>
          </p:cNvPr>
          <p:cNvCxnSpPr/>
          <p:nvPr/>
        </p:nvCxnSpPr>
        <p:spPr>
          <a:xfrm>
            <a:off x="755576" y="2852936"/>
            <a:ext cx="0" cy="2232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8ABEE632-9DF3-4DEB-9427-36D1DDF1B146}"/>
              </a:ext>
            </a:extLst>
          </p:cNvPr>
          <p:cNvCxnSpPr/>
          <p:nvPr/>
        </p:nvCxnSpPr>
        <p:spPr>
          <a:xfrm>
            <a:off x="755576" y="5085184"/>
            <a:ext cx="32403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Volný tvar: obrazec 7">
            <a:extLst>
              <a:ext uri="{FF2B5EF4-FFF2-40B4-BE49-F238E27FC236}">
                <a16:creationId xmlns:a16="http://schemas.microsoft.com/office/drawing/2014/main" id="{023894B8-A61F-4366-A61E-22CAA79140B9}"/>
              </a:ext>
            </a:extLst>
          </p:cNvPr>
          <p:cNvSpPr/>
          <p:nvPr/>
        </p:nvSpPr>
        <p:spPr>
          <a:xfrm rot="246327">
            <a:off x="676992" y="3000530"/>
            <a:ext cx="3045041" cy="1937059"/>
          </a:xfrm>
          <a:custGeom>
            <a:avLst/>
            <a:gdLst>
              <a:gd name="connsiteX0" fmla="*/ 0 w 3045041"/>
              <a:gd name="connsiteY0" fmla="*/ 17755 h 1979720"/>
              <a:gd name="connsiteX1" fmla="*/ 781235 w 3045041"/>
              <a:gd name="connsiteY1" fmla="*/ 35510 h 1979720"/>
              <a:gd name="connsiteX2" fmla="*/ 1367161 w 3045041"/>
              <a:gd name="connsiteY2" fmla="*/ 337351 h 1979720"/>
              <a:gd name="connsiteX3" fmla="*/ 1926454 w 3045041"/>
              <a:gd name="connsiteY3" fmla="*/ 878889 h 1979720"/>
              <a:gd name="connsiteX4" fmla="*/ 2618913 w 3045041"/>
              <a:gd name="connsiteY4" fmla="*/ 1473693 h 1979720"/>
              <a:gd name="connsiteX5" fmla="*/ 3045041 w 3045041"/>
              <a:gd name="connsiteY5" fmla="*/ 1979720 h 1979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5041" h="1979720">
                <a:moveTo>
                  <a:pt x="0" y="17755"/>
                </a:moveTo>
                <a:cubicBezTo>
                  <a:pt x="276687" y="-1"/>
                  <a:pt x="553375" y="-17756"/>
                  <a:pt x="781235" y="35510"/>
                </a:cubicBezTo>
                <a:cubicBezTo>
                  <a:pt x="1009095" y="88776"/>
                  <a:pt x="1176291" y="196788"/>
                  <a:pt x="1367161" y="337351"/>
                </a:cubicBezTo>
                <a:cubicBezTo>
                  <a:pt x="1558031" y="477914"/>
                  <a:pt x="1717829" y="689499"/>
                  <a:pt x="1926454" y="878889"/>
                </a:cubicBezTo>
                <a:cubicBezTo>
                  <a:pt x="2135079" y="1068279"/>
                  <a:pt x="2432482" y="1290221"/>
                  <a:pt x="2618913" y="1473693"/>
                </a:cubicBezTo>
                <a:cubicBezTo>
                  <a:pt x="2805344" y="1657165"/>
                  <a:pt x="2925192" y="1818442"/>
                  <a:pt x="3045041" y="197972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2697B7A6-2C52-4ED9-A97B-BB5F3045D0D4}"/>
              </a:ext>
            </a:extLst>
          </p:cNvPr>
          <p:cNvCxnSpPr/>
          <p:nvPr/>
        </p:nvCxnSpPr>
        <p:spPr>
          <a:xfrm>
            <a:off x="3059832" y="5492052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70BA530-336E-4232-AB3A-C2DF23EC6D51}"/>
              </a:ext>
            </a:extLst>
          </p:cNvPr>
          <p:cNvSpPr txBox="1"/>
          <p:nvPr/>
        </p:nvSpPr>
        <p:spPr>
          <a:xfrm>
            <a:off x="2548222" y="5479796"/>
            <a:ext cx="144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Boční úhel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A26193E4-71C9-4E7D-9DAD-0FDC2DAF5B32}"/>
              </a:ext>
            </a:extLst>
          </p:cNvPr>
          <p:cNvSpPr txBox="1"/>
          <p:nvPr/>
        </p:nvSpPr>
        <p:spPr>
          <a:xfrm>
            <a:off x="765919" y="3424207"/>
            <a:ext cx="130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kontrast</a:t>
            </a:r>
          </a:p>
        </p:txBody>
      </p:sp>
      <p:cxnSp>
        <p:nvCxnSpPr>
          <p:cNvPr id="14" name="Přímá spojnice se šipkou 13">
            <a:extLst>
              <a:ext uri="{FF2B5EF4-FFF2-40B4-BE49-F238E27FC236}">
                <a16:creationId xmlns:a16="http://schemas.microsoft.com/office/drawing/2014/main" id="{7ADCEF56-2526-4F04-B301-24DAD73D4F62}"/>
              </a:ext>
            </a:extLst>
          </p:cNvPr>
          <p:cNvCxnSpPr/>
          <p:nvPr/>
        </p:nvCxnSpPr>
        <p:spPr>
          <a:xfrm flipV="1">
            <a:off x="611559" y="2894014"/>
            <a:ext cx="0" cy="7148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E36B0368-1200-4B2A-A686-E0803C66F7E8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3648787" y="5044105"/>
            <a:ext cx="0" cy="134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E1E6ADC0-9F31-4454-8F0C-508EDCB484D6}"/>
              </a:ext>
            </a:extLst>
          </p:cNvPr>
          <p:cNvSpPr txBox="1"/>
          <p:nvPr/>
        </p:nvSpPr>
        <p:spPr>
          <a:xfrm>
            <a:off x="3443540" y="5122720"/>
            <a:ext cx="68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90°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CE2030BC-47A8-4489-B2A3-41A9DE86901C}"/>
              </a:ext>
            </a:extLst>
          </p:cNvPr>
          <p:cNvSpPr txBox="1"/>
          <p:nvPr/>
        </p:nvSpPr>
        <p:spPr>
          <a:xfrm>
            <a:off x="1974173" y="5085183"/>
            <a:ext cx="68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45°</a:t>
            </a:r>
          </a:p>
        </p:txBody>
      </p:sp>
      <p:cxnSp>
        <p:nvCxnSpPr>
          <p:cNvPr id="20" name="Přímá spojnice 19">
            <a:extLst>
              <a:ext uri="{FF2B5EF4-FFF2-40B4-BE49-F238E27FC236}">
                <a16:creationId xmlns:a16="http://schemas.microsoft.com/office/drawing/2014/main" id="{40E33DD4-6524-4C1B-BE2B-32925B79C215}"/>
              </a:ext>
            </a:extLst>
          </p:cNvPr>
          <p:cNvCxnSpPr>
            <a:cxnSpLocks/>
          </p:cNvCxnSpPr>
          <p:nvPr/>
        </p:nvCxnSpPr>
        <p:spPr>
          <a:xfrm>
            <a:off x="2199512" y="5008353"/>
            <a:ext cx="0" cy="134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7E6BE40A-2A3A-481C-BB23-D79F33FF0F9D}"/>
              </a:ext>
            </a:extLst>
          </p:cNvPr>
          <p:cNvCxnSpPr/>
          <p:nvPr/>
        </p:nvCxnSpPr>
        <p:spPr>
          <a:xfrm>
            <a:off x="4826800" y="2819010"/>
            <a:ext cx="0" cy="2232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21">
            <a:extLst>
              <a:ext uri="{FF2B5EF4-FFF2-40B4-BE49-F238E27FC236}">
                <a16:creationId xmlns:a16="http://schemas.microsoft.com/office/drawing/2014/main" id="{8A8B270B-40B8-43DA-A2ED-F4E088C5CCEE}"/>
              </a:ext>
            </a:extLst>
          </p:cNvPr>
          <p:cNvCxnSpPr/>
          <p:nvPr/>
        </p:nvCxnSpPr>
        <p:spPr>
          <a:xfrm>
            <a:off x="4826800" y="5051258"/>
            <a:ext cx="32403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1A9E9A21-F419-4BA8-9D4D-2C1CA5FEA748}"/>
              </a:ext>
            </a:extLst>
          </p:cNvPr>
          <p:cNvCxnSpPr/>
          <p:nvPr/>
        </p:nvCxnSpPr>
        <p:spPr>
          <a:xfrm>
            <a:off x="7131056" y="5458126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4438CD0B-E2F5-4E37-B53B-F2DC7AF2784C}"/>
              </a:ext>
            </a:extLst>
          </p:cNvPr>
          <p:cNvSpPr txBox="1"/>
          <p:nvPr/>
        </p:nvSpPr>
        <p:spPr>
          <a:xfrm>
            <a:off x="6619446" y="5445870"/>
            <a:ext cx="144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Boční úhel</a:t>
            </a: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52216ACE-C102-4208-A6B0-BFEF4CC61A89}"/>
              </a:ext>
            </a:extLst>
          </p:cNvPr>
          <p:cNvSpPr txBox="1"/>
          <p:nvPr/>
        </p:nvSpPr>
        <p:spPr>
          <a:xfrm>
            <a:off x="4837143" y="3390281"/>
            <a:ext cx="130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kontrast</a:t>
            </a:r>
          </a:p>
        </p:txBody>
      </p: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9698832F-9D3B-436D-AA81-870CAC58FFE4}"/>
              </a:ext>
            </a:extLst>
          </p:cNvPr>
          <p:cNvCxnSpPr/>
          <p:nvPr/>
        </p:nvCxnSpPr>
        <p:spPr>
          <a:xfrm flipV="1">
            <a:off x="4682783" y="2860088"/>
            <a:ext cx="0" cy="7148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Přímá spojnice 27">
            <a:extLst>
              <a:ext uri="{FF2B5EF4-FFF2-40B4-BE49-F238E27FC236}">
                <a16:creationId xmlns:a16="http://schemas.microsoft.com/office/drawing/2014/main" id="{9D24AC66-B5DD-4023-A17D-216B66D8380D}"/>
              </a:ext>
            </a:extLst>
          </p:cNvPr>
          <p:cNvCxnSpPr>
            <a:cxnSpLocks/>
          </p:cNvCxnSpPr>
          <p:nvPr/>
        </p:nvCxnSpPr>
        <p:spPr>
          <a:xfrm>
            <a:off x="7720011" y="5010179"/>
            <a:ext cx="0" cy="134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5519788D-BD80-4D0A-A98D-E1A534A222E0}"/>
              </a:ext>
            </a:extLst>
          </p:cNvPr>
          <p:cNvSpPr txBox="1"/>
          <p:nvPr/>
        </p:nvSpPr>
        <p:spPr>
          <a:xfrm>
            <a:off x="7514764" y="5088794"/>
            <a:ext cx="68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90°</a:t>
            </a:r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4370764F-06F6-450C-A743-0FBB7D43D0BD}"/>
              </a:ext>
            </a:extLst>
          </p:cNvPr>
          <p:cNvSpPr txBox="1"/>
          <p:nvPr/>
        </p:nvSpPr>
        <p:spPr>
          <a:xfrm>
            <a:off x="6045397" y="5051257"/>
            <a:ext cx="68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45°</a:t>
            </a:r>
          </a:p>
        </p:txBody>
      </p:sp>
      <p:cxnSp>
        <p:nvCxnSpPr>
          <p:cNvPr id="31" name="Přímá spojnice 30">
            <a:extLst>
              <a:ext uri="{FF2B5EF4-FFF2-40B4-BE49-F238E27FC236}">
                <a16:creationId xmlns:a16="http://schemas.microsoft.com/office/drawing/2014/main" id="{C5AA52D6-C171-4CE0-9A0A-D0C47F82EFCA}"/>
              </a:ext>
            </a:extLst>
          </p:cNvPr>
          <p:cNvCxnSpPr>
            <a:cxnSpLocks/>
          </p:cNvCxnSpPr>
          <p:nvPr/>
        </p:nvCxnSpPr>
        <p:spPr>
          <a:xfrm>
            <a:off x="6270736" y="4974427"/>
            <a:ext cx="0" cy="134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Volný tvar: obrazec 31">
            <a:extLst>
              <a:ext uri="{FF2B5EF4-FFF2-40B4-BE49-F238E27FC236}">
                <a16:creationId xmlns:a16="http://schemas.microsoft.com/office/drawing/2014/main" id="{5CEED4DE-D5A5-46FE-ADE8-E96586648A6A}"/>
              </a:ext>
            </a:extLst>
          </p:cNvPr>
          <p:cNvSpPr/>
          <p:nvPr/>
        </p:nvSpPr>
        <p:spPr>
          <a:xfrm>
            <a:off x="4838330" y="3045041"/>
            <a:ext cx="2885243" cy="1988598"/>
          </a:xfrm>
          <a:custGeom>
            <a:avLst/>
            <a:gdLst>
              <a:gd name="connsiteX0" fmla="*/ 0 w 2885243"/>
              <a:gd name="connsiteY0" fmla="*/ 0 h 1988598"/>
              <a:gd name="connsiteX1" fmla="*/ 1233996 w 2885243"/>
              <a:gd name="connsiteY1" fmla="*/ 53266 h 1988598"/>
              <a:gd name="connsiteX2" fmla="*/ 2104008 w 2885243"/>
              <a:gd name="connsiteY2" fmla="*/ 248575 h 1988598"/>
              <a:gd name="connsiteX3" fmla="*/ 2521258 w 2885243"/>
              <a:gd name="connsiteY3" fmla="*/ 958788 h 1988598"/>
              <a:gd name="connsiteX4" fmla="*/ 2885243 w 2885243"/>
              <a:gd name="connsiteY4" fmla="*/ 1988598 h 198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5243" h="1988598">
                <a:moveTo>
                  <a:pt x="0" y="0"/>
                </a:moveTo>
                <a:cubicBezTo>
                  <a:pt x="441664" y="5918"/>
                  <a:pt x="883328" y="11837"/>
                  <a:pt x="1233996" y="53266"/>
                </a:cubicBezTo>
                <a:cubicBezTo>
                  <a:pt x="1584664" y="94695"/>
                  <a:pt x="1889464" y="97655"/>
                  <a:pt x="2104008" y="248575"/>
                </a:cubicBezTo>
                <a:cubicBezTo>
                  <a:pt x="2318552" y="399495"/>
                  <a:pt x="2391052" y="668784"/>
                  <a:pt x="2521258" y="958788"/>
                </a:cubicBezTo>
                <a:cubicBezTo>
                  <a:pt x="2651464" y="1248792"/>
                  <a:pt x="2845294" y="1803647"/>
                  <a:pt x="2885243" y="1988598"/>
                </a:cubicBezTo>
              </a:path>
            </a:pathLst>
          </a:cu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9612FE8A-8F92-4148-B532-81A875A324AA}"/>
              </a:ext>
            </a:extLst>
          </p:cNvPr>
          <p:cNvSpPr txBox="1"/>
          <p:nvPr/>
        </p:nvSpPr>
        <p:spPr>
          <a:xfrm>
            <a:off x="5043154" y="2341101"/>
            <a:ext cx="2957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Tento displej má lepší kontrast při pohledu z boku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637300A5-1F50-490D-86B9-41BE31B8B982}"/>
              </a:ext>
            </a:extLst>
          </p:cNvPr>
          <p:cNvSpPr txBox="1"/>
          <p:nvPr/>
        </p:nvSpPr>
        <p:spPr>
          <a:xfrm>
            <a:off x="1115616" y="6041750"/>
            <a:ext cx="7086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U obou displejů bude výrobce pravděpodobně uvádět pozorovací úhly 178°, ale jejich kvalita obrazu při pohledu z boku není stejná</a:t>
            </a:r>
          </a:p>
        </p:txBody>
      </p:sp>
    </p:spTree>
    <p:extLst>
      <p:ext uri="{BB962C8B-B14F-4D97-AF65-F5344CB8AC3E}">
        <p14:creationId xmlns:p14="http://schemas.microsoft.com/office/powerpoint/2010/main" val="214766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FECCC1-A097-4674-B8D0-9549EAC5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RGB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058929F-0D4E-4117-A892-F8A77BDD5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800" dirty="0"/>
              <a:t>složením všech tří barev – červené, zelené a modré vzniká </a:t>
            </a:r>
            <a:r>
              <a:rPr lang="cs-CZ" sz="1800" b="1" dirty="0"/>
              <a:t>bílá barva</a:t>
            </a:r>
          </a:p>
          <a:p>
            <a:r>
              <a:rPr lang="cs-CZ" sz="1800" dirty="0"/>
              <a:t>Podle poměru červené a modré složky může mít bílá barva různou „teplotu“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79AE19E8-42E2-470A-86A7-A56897E6D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33114"/>
            <a:ext cx="6408712" cy="4102648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72909F05-5BA4-4152-900D-87DD9273E92C}"/>
              </a:ext>
            </a:extLst>
          </p:cNvPr>
          <p:cNvSpPr txBox="1"/>
          <p:nvPr/>
        </p:nvSpPr>
        <p:spPr>
          <a:xfrm>
            <a:off x="1367644" y="278092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FF0000"/>
                </a:solidFill>
              </a:rPr>
              <a:t>Více červené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F9E66D7-4F0E-4FA5-AB21-4A9C80EBACB5}"/>
              </a:ext>
            </a:extLst>
          </p:cNvPr>
          <p:cNvSpPr txBox="1"/>
          <p:nvPr/>
        </p:nvSpPr>
        <p:spPr>
          <a:xfrm>
            <a:off x="6107851" y="2783598"/>
            <a:ext cx="15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002060"/>
                </a:solidFill>
              </a:rPr>
              <a:t>Více modré</a:t>
            </a:r>
          </a:p>
        </p:txBody>
      </p:sp>
    </p:spTree>
    <p:extLst>
      <p:ext uri="{BB962C8B-B14F-4D97-AF65-F5344CB8AC3E}">
        <p14:creationId xmlns:p14="http://schemas.microsoft.com/office/powerpoint/2010/main" val="33520035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9F59AF92-65D0-4FD9-9B45-536B2DE1DB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LCD – základní parametry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8E5E6A55-D694-425E-9FFD-52195B7842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600" b="1" u="sng" dirty="0"/>
              <a:t>Jas</a:t>
            </a:r>
          </a:p>
          <a:p>
            <a:pPr eaLnBrk="1" hangingPunct="1"/>
            <a:r>
              <a:rPr lang="cs-CZ" altLang="cs-CZ" sz="1600" dirty="0"/>
              <a:t>Udává se v </a:t>
            </a:r>
            <a:r>
              <a:rPr lang="cs-CZ" altLang="cs-CZ" sz="1600" b="1" dirty="0"/>
              <a:t>cd/m</a:t>
            </a:r>
            <a:r>
              <a:rPr lang="cs-CZ" altLang="cs-CZ" sz="1600" b="1" baseline="30000" dirty="0"/>
              <a:t>2 </a:t>
            </a:r>
            <a:r>
              <a:rPr lang="cs-CZ" altLang="cs-CZ" sz="1600" dirty="0"/>
              <a:t>nebo </a:t>
            </a:r>
            <a:r>
              <a:rPr lang="cs-CZ" altLang="cs-CZ" sz="1600" b="1" dirty="0" err="1"/>
              <a:t>nits</a:t>
            </a:r>
            <a:r>
              <a:rPr lang="cs-CZ" altLang="cs-CZ" sz="1600" dirty="0"/>
              <a:t> (1 cd/m</a:t>
            </a:r>
            <a:r>
              <a:rPr lang="cs-CZ" altLang="cs-CZ" sz="1600" baseline="30000" dirty="0"/>
              <a:t>2</a:t>
            </a:r>
            <a:r>
              <a:rPr lang="cs-CZ" altLang="cs-CZ" sz="1600" dirty="0"/>
              <a:t> = 1 nit)</a:t>
            </a:r>
            <a:endParaRPr lang="cs-CZ" altLang="cs-CZ" sz="1600" baseline="30000" dirty="0"/>
          </a:p>
          <a:p>
            <a:pPr eaLnBrk="1" hangingPunct="1"/>
            <a:r>
              <a:rPr lang="cs-CZ" altLang="cs-CZ" sz="1600" dirty="0"/>
              <a:t>Hodnota se určuje tak, že všechny pixely zobrazí bílou barvu a změří se svítivost monitoru. Změřená svítivost se pak vydělí plochou displeje</a:t>
            </a:r>
          </a:p>
          <a:p>
            <a:pPr eaLnBrk="1" hangingPunct="1"/>
            <a:r>
              <a:rPr lang="cs-CZ" altLang="cs-CZ" sz="1600" dirty="0"/>
              <a:t>Čím vyšší je jas, tím lepší bude obraz na displeji např. při použití venku za slunečního světla</a:t>
            </a:r>
          </a:p>
          <a:p>
            <a:pPr eaLnBrk="1" hangingPunct="1"/>
            <a:r>
              <a:rPr lang="cs-CZ" altLang="cs-CZ" sz="1600" dirty="0"/>
              <a:t>Údaj je důležitý pro </a:t>
            </a:r>
            <a:r>
              <a:rPr lang="cs-CZ" altLang="cs-CZ" sz="1600" b="1" dirty="0"/>
              <a:t>TV</a:t>
            </a:r>
            <a:r>
              <a:rPr lang="cs-CZ" altLang="cs-CZ" sz="1600" dirty="0"/>
              <a:t> (jas by měl být alespoň </a:t>
            </a:r>
            <a:r>
              <a:rPr lang="cs-CZ" altLang="cs-CZ" sz="1600" b="1" dirty="0"/>
              <a:t>500 cd/m</a:t>
            </a:r>
            <a:r>
              <a:rPr lang="cs-CZ" altLang="cs-CZ" sz="1600" b="1" baseline="30000" dirty="0"/>
              <a:t>2</a:t>
            </a:r>
            <a:r>
              <a:rPr lang="cs-CZ" altLang="cs-CZ" sz="1600" dirty="0"/>
              <a:t>, aby byl srovnatelný s CRT televizní obrazovkou). Na TV s nízkým jasem vypadá obraz málo „živý“</a:t>
            </a:r>
          </a:p>
          <a:p>
            <a:pPr eaLnBrk="1" hangingPunct="1"/>
            <a:r>
              <a:rPr lang="cs-CZ" altLang="cs-CZ" sz="1600" dirty="0"/>
              <a:t>Pro počítačové monitory, které sledujete ze vzdálenosti několika cm je dostačující i jas okolo 150 cd/m</a:t>
            </a:r>
            <a:r>
              <a:rPr lang="cs-CZ" altLang="cs-CZ" sz="1600" baseline="30000" dirty="0"/>
              <a:t>2</a:t>
            </a:r>
            <a:endParaRPr lang="cs-CZ" altLang="cs-CZ" sz="1600" dirty="0"/>
          </a:p>
          <a:p>
            <a:pPr eaLnBrk="1" hangingPunct="1"/>
            <a:r>
              <a:rPr lang="cs-CZ" altLang="cs-CZ" sz="1600" dirty="0"/>
              <a:t>Nejnižší jas mívají displeje na noteboocích (také kvůli šetření energie pří napájení z akumulátoru)</a:t>
            </a:r>
          </a:p>
          <a:p>
            <a:pPr eaLnBrk="1" hangingPunct="1"/>
            <a:r>
              <a:rPr lang="cs-CZ" altLang="cs-CZ" sz="1600" dirty="0"/>
              <a:t>Jas LCD obvykle </a:t>
            </a:r>
            <a:r>
              <a:rPr lang="cs-CZ" altLang="cs-CZ" sz="1600" b="1" dirty="0"/>
              <a:t>postupně klesá </a:t>
            </a:r>
            <a:r>
              <a:rPr lang="cs-CZ" altLang="cs-CZ" sz="1600" dirty="0"/>
              <a:t>(např. o 10% po každých 10000 hodin provozu)</a:t>
            </a:r>
          </a:p>
          <a:p>
            <a:pPr eaLnBrk="1" hangingPunct="1"/>
            <a:r>
              <a:rPr lang="cs-CZ" altLang="cs-CZ" sz="1600" dirty="0"/>
              <a:t>Pokud u nového LCD musíte nastavit jas na maximum, aby se vám obraz líbil, budete mít časem problém – jas se bude posupně snižovat a není zde rezerva, aby šel nastavit vyšší</a:t>
            </a:r>
          </a:p>
          <a:p>
            <a:pPr marL="0" indent="0" eaLnBrk="1" hangingPunct="1">
              <a:buNone/>
            </a:pPr>
            <a:endParaRPr lang="cs-CZ" altLang="cs-CZ" sz="1600" dirty="0"/>
          </a:p>
          <a:p>
            <a:pPr eaLnBrk="1" hangingPunct="1"/>
            <a:endParaRPr lang="cs-CZ" altLang="cs-CZ" sz="160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B51E715C-5AE9-485B-AE98-C3D53B82E8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LCD – základní parametry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E9001809-D121-4ACC-B368-78C58A464A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2600" b="1"/>
              <a:t>Input lag</a:t>
            </a:r>
            <a:r>
              <a:rPr lang="cs-CZ" altLang="cs-CZ" sz="2600"/>
              <a:t> – zpoždění na vstupu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600"/>
              <a:t>LCD displeje zpracovávají vstupující obrazový signál a provádí jeho případné </a:t>
            </a:r>
            <a:r>
              <a:rPr lang="cs-CZ" altLang="cs-CZ" sz="2600" b="1"/>
              <a:t>úpravy a přepočty</a:t>
            </a:r>
            <a:r>
              <a:rPr lang="cs-CZ" altLang="cs-CZ" sz="2600"/>
              <a:t> (gamma, dithering, převzorkování rozlišení…) než je snímek zobrazen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600"/>
              <a:t>Toto zpracování zabere určitý postřehnutelný čas (jednotky milisekund)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600"/>
              <a:t>Při běžné práci takové zpoždění prakticky není zjistitelné, ale náruživý hráči </a:t>
            </a:r>
            <a:r>
              <a:rPr lang="cs-CZ" altLang="cs-CZ" sz="2600" b="1"/>
              <a:t>počítačových her</a:t>
            </a:r>
            <a:r>
              <a:rPr lang="cs-CZ" altLang="cs-CZ" sz="2600"/>
              <a:t> ho mohou zaznamenat (na displeji se děj hry odehrává později, než jak ho počítač generuje) a zjistí, že se prodloužila okamžitá odezva na vizuální podnět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3D8465C0-F6C3-40FF-808F-612DA08DF2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LCD - historie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DE4E6EB6-8E63-42FF-9D0F-F0C94484E7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382000" cy="4833937"/>
          </a:xfrm>
        </p:spPr>
        <p:txBody>
          <a:bodyPr/>
          <a:lstStyle/>
          <a:p>
            <a:pPr eaLnBrk="1" hangingPunct="1"/>
            <a:r>
              <a:rPr lang="cs-CZ" altLang="cs-CZ" sz="1500"/>
              <a:t>Myšlenka </a:t>
            </a:r>
            <a:r>
              <a:rPr lang="cs-CZ" altLang="cs-CZ" sz="1500" b="1"/>
              <a:t>LCD</a:t>
            </a:r>
            <a:r>
              <a:rPr lang="cs-CZ" altLang="cs-CZ" sz="1500"/>
              <a:t> (Liquid Crystal Display) se zrodila již v roce 1968 a o rok později James Fergason objevil tzv. TN (Twisted Nematic) efekt, který je základem všech displejů založených na tomto principu - tím je využívání polarizovaného světla a natáčení tekutých krystalů v elektrickém poli pomocí přivedeného napětí</a:t>
            </a:r>
          </a:p>
          <a:p>
            <a:pPr eaLnBrk="1" hangingPunct="1"/>
            <a:r>
              <a:rPr lang="cs-CZ" altLang="cs-CZ" sz="1500"/>
              <a:t>Rok 1973 - britský vědec George Gray našel způsob, jak učinit tekuté krystaly stabilní i za normálních tepelných a tlakových podmínek </a:t>
            </a:r>
          </a:p>
          <a:p>
            <a:pPr eaLnBrk="1" hangingPunct="1"/>
            <a:r>
              <a:rPr lang="cs-CZ" altLang="cs-CZ" sz="1500"/>
              <a:t>Až za dlouhých 13 let (v roce 1986) uvedla společnost NEC pro osobní počítače </a:t>
            </a:r>
            <a:r>
              <a:rPr lang="cs-CZ" altLang="cs-CZ" sz="1500" b="1"/>
              <a:t>první LCD monitor</a:t>
            </a:r>
            <a:r>
              <a:rPr lang="cs-CZ" altLang="cs-CZ" sz="1500"/>
              <a:t> </a:t>
            </a:r>
          </a:p>
          <a:p>
            <a:pPr eaLnBrk="1" hangingPunct="1"/>
            <a:r>
              <a:rPr lang="cs-CZ" altLang="cs-CZ" sz="1500"/>
              <a:t>První LCD byly tzv. „</a:t>
            </a:r>
            <a:r>
              <a:rPr lang="cs-CZ" altLang="cs-CZ" sz="1500" b="1"/>
              <a:t>pasivní</a:t>
            </a:r>
            <a:r>
              <a:rPr lang="cs-CZ" altLang="cs-CZ" sz="1500"/>
              <a:t>“ (DSTN)</a:t>
            </a:r>
          </a:p>
          <a:p>
            <a:pPr eaLnBrk="1" hangingPunct="1"/>
            <a:r>
              <a:rPr lang="cs-CZ" altLang="cs-CZ" sz="1500"/>
              <a:t>Protože tehdy bylo z hlediska technologie nemyslitelné, aby pro každý pixel matrice byla k dispozici jedna elektroda, tak byla každému řádku a sloupci přiřazena pouze jediná </a:t>
            </a:r>
          </a:p>
          <a:p>
            <a:pPr eaLnBrk="1" hangingPunct="1"/>
            <a:r>
              <a:rPr lang="cs-CZ" altLang="cs-CZ" sz="1500"/>
              <a:t>Každý bod (pixel) matrice, který byl jednou adresován jen velmi pomalu měnil svůj stav</a:t>
            </a:r>
          </a:p>
          <a:p>
            <a:pPr eaLnBrk="1" hangingPunct="1"/>
            <a:r>
              <a:rPr lang="cs-CZ" altLang="cs-CZ" sz="1500"/>
              <a:t>Výsledkem byl rozmazaný a neostrý obraz.</a:t>
            </a:r>
          </a:p>
          <a:p>
            <a:pPr eaLnBrk="1" hangingPunct="1"/>
            <a:r>
              <a:rPr lang="cs-CZ" altLang="cs-CZ" sz="1500"/>
              <a:t>Obrovské zpoždění pasivních displejů (zpoždění DSTN bylo v řádu 100ms) vyřešily až aktivní displeje TFT, které většinu hlavních neduhů starší technologie vymazaly</a:t>
            </a:r>
          </a:p>
          <a:p>
            <a:pPr eaLnBrk="1" hangingPunct="1"/>
            <a:r>
              <a:rPr lang="cs-CZ" altLang="cs-CZ" sz="1500" b="1"/>
              <a:t>Aktivní TFT</a:t>
            </a:r>
            <a:r>
              <a:rPr lang="cs-CZ" altLang="cs-CZ" sz="1500"/>
              <a:t> používá  tranzistoru ke každému bodu matrice (odtud název TFT - tenký fóliový tranzistor) </a:t>
            </a:r>
          </a:p>
          <a:p>
            <a:pPr eaLnBrk="1" hangingPunct="1"/>
            <a:r>
              <a:rPr lang="cs-CZ" altLang="cs-CZ" sz="1500"/>
              <a:t>Aktivace pixelu tímto způsobem je o jeden až dva řády rychlejší</a:t>
            </a:r>
          </a:p>
          <a:p>
            <a:pPr eaLnBrk="1" hangingPunct="1"/>
            <a:endParaRPr lang="cs-CZ" altLang="cs-CZ" sz="28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4437613C-E370-4B65-99FF-129F58E2BC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Pasivní  displeje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DEAA09AC-CB7F-4D9E-B586-CC73B89F42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1700" b="1"/>
              <a:t>Pasivní displej</a:t>
            </a:r>
            <a:r>
              <a:rPr lang="cs-CZ" altLang="cs-CZ" sz="1700"/>
              <a:t> – levná a zastaralá technologie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700" b="1"/>
              <a:t>Mřížka</a:t>
            </a:r>
            <a:r>
              <a:rPr lang="cs-CZ" altLang="cs-CZ" sz="1700"/>
              <a:t> vodičů s pixely nacházejícími se na každém průsečíku v mřížce.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700"/>
              <a:t>Mají elektrody v řádcích pod pixelem  a elektrody umístěné ve sloupcích pod pixelem.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700"/>
              <a:t>Průsečíky řádků a sloupců tvoří pixel.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700"/>
              <a:t>Když elektrický impuls projde jedním </a:t>
            </a:r>
            <a:r>
              <a:rPr lang="cs-CZ" altLang="cs-CZ" sz="1700" b="1"/>
              <a:t>řádkem</a:t>
            </a:r>
            <a:r>
              <a:rPr lang="cs-CZ" altLang="cs-CZ" sz="1700"/>
              <a:t> a jestliže určitý </a:t>
            </a:r>
            <a:r>
              <a:rPr lang="cs-CZ" altLang="cs-CZ" sz="1700" b="1"/>
              <a:t>sloupec</a:t>
            </a:r>
            <a:r>
              <a:rPr lang="cs-CZ" altLang="cs-CZ" sz="1700"/>
              <a:t> je uzemněný, tak vznikne elektrické pole, které může změnit stav kapalného krystalu (z bílého na černý).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700"/>
              <a:t>Jejich hlavním znakem je jediný obvod pro řízení celého bloku pixelů - typicky pro řádky nebo sloupce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700"/>
              <a:t>Problémy vznikají, když počet řádků a sloupců narůstá, protože s vyšší hustotou pixelů musí být velikost elektrody redukovaná a velikost napětí nutně narůstá.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700"/>
              <a:t>Vybraný pixel je aktivní (černý), ale okolí je rovněž částečně aktivní (šedé). Částečně aktivní pixely snižují kontrast a kvalitu obrazu na monitoru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700"/>
              <a:t>Nejjednodušší LCD zobrazovače s pasivní maticí jsou sedmisegmentové zobrazovače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179402E-1DA2-4F14-BCB9-AEBBED53E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Pasivní displej</a:t>
            </a:r>
          </a:p>
        </p:txBody>
      </p:sp>
      <p:pic>
        <p:nvPicPr>
          <p:cNvPr id="57347" name="Picture 3">
            <a:extLst>
              <a:ext uri="{FF2B5EF4-FFF2-40B4-BE49-F238E27FC236}">
                <a16:creationId xmlns:a16="http://schemas.microsoft.com/office/drawing/2014/main" id="{F06319B0-C58F-4EAB-9557-4FC6753FB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4191000" cy="194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8" name="Picture 4">
            <a:extLst>
              <a:ext uri="{FF2B5EF4-FFF2-40B4-BE49-F238E27FC236}">
                <a16:creationId xmlns:a16="http://schemas.microsoft.com/office/drawing/2014/main" id="{4F591465-2FCA-486E-8994-E0365A0C7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00400"/>
            <a:ext cx="4038600" cy="313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D137EF6F-B5D2-4A21-88CF-B34878BA84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Aktivní displeje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D50DDBD8-3F2A-4334-97D6-4B64571893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100" b="1"/>
              <a:t>Aktivní displeje</a:t>
            </a:r>
            <a:r>
              <a:rPr lang="cs-CZ" altLang="cs-CZ" sz="2100"/>
              <a:t> – mnohem dražší moderní technologie</a:t>
            </a:r>
          </a:p>
          <a:p>
            <a:pPr eaLnBrk="1" hangingPunct="1"/>
            <a:r>
              <a:rPr lang="cs-CZ" altLang="cs-CZ" sz="2100"/>
              <a:t>Využívají pro každý z obrazových bodů samostatnou vrstvu tranzistorů </a:t>
            </a:r>
            <a:r>
              <a:rPr lang="cs-CZ" altLang="cs-CZ" sz="2100" b="1"/>
              <a:t>TFT</a:t>
            </a:r>
            <a:r>
              <a:rPr lang="cs-CZ" altLang="cs-CZ" sz="2100"/>
              <a:t> (Thin Film Transistor), které zajišťují aktivaci pixelu</a:t>
            </a:r>
          </a:p>
          <a:p>
            <a:pPr eaLnBrk="1" hangingPunct="1"/>
            <a:r>
              <a:rPr lang="cs-CZ" altLang="cs-CZ" sz="2100"/>
              <a:t>Odpadá problém s částečnou aktivací sousedních pixelů, obraz je tedy ostrý</a:t>
            </a:r>
          </a:p>
          <a:p>
            <a:pPr eaLnBrk="1" hangingPunct="1"/>
            <a:r>
              <a:rPr lang="cs-CZ" altLang="cs-CZ" sz="2100"/>
              <a:t>Jsou </a:t>
            </a:r>
            <a:r>
              <a:rPr lang="cs-CZ" altLang="cs-CZ" sz="2100" b="1"/>
              <a:t>poruchovější</a:t>
            </a:r>
            <a:r>
              <a:rPr lang="cs-CZ" altLang="cs-CZ" sz="2100"/>
              <a:t> (vadné pixely) ale umožňují mnohem vyšší obnovovací frekvenci</a:t>
            </a:r>
          </a:p>
          <a:p>
            <a:pPr eaLnBrk="1" hangingPunct="1"/>
            <a:r>
              <a:rPr lang="cs-CZ" altLang="cs-CZ" sz="2100"/>
              <a:t>Všechny dnes používané LCD displeje ve výpočetní technice jsou </a:t>
            </a:r>
            <a:r>
              <a:rPr lang="cs-CZ" altLang="cs-CZ" sz="2100" b="1"/>
              <a:t>aktivní</a:t>
            </a:r>
            <a:r>
              <a:rPr lang="cs-CZ" altLang="cs-CZ" sz="2100"/>
              <a:t> a pixely jsou řízené </a:t>
            </a:r>
            <a:r>
              <a:rPr lang="cs-CZ" altLang="cs-CZ" sz="2100" b="1"/>
              <a:t>TFT tranzistory</a:t>
            </a:r>
          </a:p>
          <a:p>
            <a:pPr eaLnBrk="1" hangingPunct="1"/>
            <a:endParaRPr lang="cs-CZ" altLang="cs-CZ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49C18C18-E332-41A4-9D60-A8525C6FB9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Aktivní displej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865D8439-D166-45FE-9938-D55A05B13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4876800" cy="293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543CBE8E-7008-4597-9CA2-CD593C8E5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581400"/>
            <a:ext cx="4495800" cy="299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FEAB3F60-ADE8-4778-8DDC-05315987FB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TFT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0C37C6D-5DFF-4AA7-A2E3-1CDB38D1E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700"/>
              <a:t>TFT (Thin Film Tranzistor) – tenký fóliový tranzistor</a:t>
            </a:r>
          </a:p>
          <a:p>
            <a:pPr eaLnBrk="1" hangingPunct="1"/>
            <a:r>
              <a:rPr lang="cs-CZ" altLang="cs-CZ" sz="1700"/>
              <a:t>LCD z rozlišením 1920x1080 (FullHD) má 2073600 pixelů</a:t>
            </a:r>
          </a:p>
          <a:p>
            <a:pPr eaLnBrk="1" hangingPunct="1"/>
            <a:r>
              <a:rPr lang="cs-CZ" altLang="cs-CZ" sz="1700"/>
              <a:t>Každý obrazový pixel je složen ze tří barevných bodů – subpixelů</a:t>
            </a:r>
          </a:p>
          <a:p>
            <a:pPr eaLnBrk="1" hangingPunct="1"/>
            <a:r>
              <a:rPr lang="cs-CZ" altLang="cs-CZ" sz="1700"/>
              <a:t>Každý subpixel je řízen vlastním tranzistorem</a:t>
            </a:r>
          </a:p>
          <a:p>
            <a:pPr eaLnBrk="1" hangingPunct="1"/>
            <a:r>
              <a:rPr lang="cs-CZ" altLang="cs-CZ" sz="1700"/>
              <a:t>Tranzistorů je tedy celkem 6220800</a:t>
            </a:r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DA6A1793-5A0E-46BF-8B90-D792F1B08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733800"/>
            <a:ext cx="5715000" cy="289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0C472FDE-4284-45A2-957B-CEE153C651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Technologie TN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C809D045-870C-46F0-8F34-FFC7A9B8A4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800" dirty="0"/>
              <a:t>TN – </a:t>
            </a:r>
            <a:r>
              <a:rPr lang="cs-CZ" altLang="cs-CZ" sz="2800" dirty="0" err="1"/>
              <a:t>Twisted</a:t>
            </a:r>
            <a:r>
              <a:rPr lang="cs-CZ" altLang="cs-CZ" sz="2800" dirty="0"/>
              <a:t> </a:t>
            </a:r>
            <a:r>
              <a:rPr lang="cs-CZ" altLang="cs-CZ" sz="2800" dirty="0" err="1"/>
              <a:t>Nematic</a:t>
            </a:r>
            <a:endParaRPr lang="cs-CZ" altLang="cs-CZ" sz="2800" dirty="0"/>
          </a:p>
          <a:p>
            <a:pPr eaLnBrk="1" hangingPunct="1"/>
            <a:r>
              <a:rPr lang="cs-CZ" altLang="cs-CZ" sz="2800" b="1" dirty="0"/>
              <a:t>Nejstarší</a:t>
            </a:r>
            <a:r>
              <a:rPr lang="cs-CZ" altLang="cs-CZ" sz="2800" dirty="0"/>
              <a:t> z technologií LCD panelů</a:t>
            </a:r>
          </a:p>
          <a:p>
            <a:pPr eaLnBrk="1" hangingPunct="1"/>
            <a:r>
              <a:rPr lang="cs-CZ" altLang="cs-CZ" sz="2800" b="1" dirty="0"/>
              <a:t>Nejhorší</a:t>
            </a:r>
            <a:r>
              <a:rPr lang="cs-CZ" altLang="cs-CZ" sz="2800" dirty="0"/>
              <a:t> obrazové parametry ze všech technologií, přesto je nejpoužívanější, protože je levná</a:t>
            </a:r>
          </a:p>
          <a:p>
            <a:pPr eaLnBrk="1" hangingPunct="1"/>
            <a:r>
              <a:rPr lang="cs-CZ" altLang="cs-CZ" sz="2800" dirty="0"/>
              <a:t>Jedinou výhodou TN panelů je jejich nízká cena a </a:t>
            </a:r>
            <a:r>
              <a:rPr lang="cs-CZ" altLang="cs-CZ" sz="2800" b="1" dirty="0"/>
              <a:t>velmi dobrá odezva</a:t>
            </a:r>
            <a:r>
              <a:rPr lang="cs-CZ" altLang="cs-CZ" sz="2800" dirty="0"/>
              <a:t> (Krystaly lze rychle pootočit do požadovaného směru)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5DBC4197-D9FA-4BFF-AE11-CEAA1E65F4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Technologie TN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58E5680F-134A-4782-B936-7E69C0A4B5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1800"/>
              <a:t>U této technologie se používají molekuly, které tak mají snahu ležet </a:t>
            </a:r>
            <a:r>
              <a:rPr lang="cs-CZ" altLang="cs-CZ" sz="1800" b="1"/>
              <a:t>ve vrstvách</a:t>
            </a:r>
            <a:r>
              <a:rPr lang="cs-CZ" altLang="cs-CZ" sz="1800"/>
              <a:t>, které jsou vzájemně pootočené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800"/>
              <a:t>To znamená, že v každé vrstvě je jejich směr více pootočený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800"/>
              <a:t>V TN displejích je kapalný krystal umístěn mezi dvěma navzájem pootočenými polarizačními filtry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800"/>
              <a:t>Jejich vnitřní povrch je speciálně upravený drážkováním tak, aby molekuly na povrchu ležely stejným směrem jako polarizační filtry.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800"/>
              <a:t>Pokud by mezi polarizačními filtry tekutý krystal nebyl, světlo by jimi neprocházelo (filtry jsou vzájemně pootočené o 90 stupňů)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800"/>
              <a:t>Točící se struktura molekul postupně po vrstvách </a:t>
            </a:r>
            <a:r>
              <a:rPr lang="cs-CZ" altLang="cs-CZ" sz="1800" b="1"/>
              <a:t>mění úhel natočení procházejícího světla</a:t>
            </a:r>
            <a:r>
              <a:rPr lang="cs-CZ" altLang="cs-CZ" sz="1800"/>
              <a:t> a způsobí, že projde i druhým polarizačním filtrem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800"/>
              <a:t>Po připojení napětí se rozpadne šroubovitá struktura a většina molekul se srovná ve směru elektrického pole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800"/>
              <a:t>Výsledný efekt je ten, že nedochází k otočení roviny procházejícího polarizovaného světla a světlo buňkou neprochází.</a:t>
            </a:r>
            <a:r>
              <a:rPr lang="cs-CZ" altLang="cs-CZ" sz="2600"/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B765A561-87D0-4C0D-BFC2-8EFE8ADD2C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Barevná hloubka</a:t>
            </a:r>
            <a:r>
              <a:rPr lang="cs-CZ" altLang="cs-CZ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2418ED53-3F5F-4481-A486-2D5ECD9C9B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2"/>
            <a:ext cx="8229600" cy="495009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1800" dirty="0"/>
              <a:t>Celkový počet barevných odstínů, které umí zobrazovací zařízení zobrazit, je dán počtem bitů, které nesou informaci o intenzitě tří základních složek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800" dirty="0"/>
              <a:t>V současné době je nejběžnější barevnou hloubkou tzv. </a:t>
            </a:r>
            <a:r>
              <a:rPr lang="cs-CZ" altLang="cs-CZ" sz="1800" b="1" dirty="0" err="1"/>
              <a:t>TrueColor</a:t>
            </a:r>
            <a:r>
              <a:rPr lang="cs-CZ" altLang="cs-CZ" sz="1800" dirty="0"/>
              <a:t> – informace o barvě je </a:t>
            </a:r>
            <a:r>
              <a:rPr lang="cs-CZ" altLang="cs-CZ" sz="1800" b="1" dirty="0"/>
              <a:t>24-bitová</a:t>
            </a:r>
            <a:r>
              <a:rPr lang="cs-CZ" altLang="cs-CZ" sz="1800" dirty="0"/>
              <a:t>, což umožňuje zobrazení </a:t>
            </a:r>
            <a:r>
              <a:rPr lang="cs-CZ" altLang="cs-CZ" sz="1800" b="1" dirty="0"/>
              <a:t>2</a:t>
            </a:r>
            <a:r>
              <a:rPr lang="cs-CZ" altLang="cs-CZ" sz="1800" b="1" baseline="30000" dirty="0"/>
              <a:t>24</a:t>
            </a:r>
            <a:r>
              <a:rPr lang="cs-CZ" altLang="cs-CZ" sz="1800" dirty="0"/>
              <a:t> barevných odstínů (tj. 16.7 milionů barev)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800" dirty="0"/>
              <a:t>24 bitů = 8 + 8 + 8 bitů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800" dirty="0"/>
              <a:t>Jas každé ze tří barevných složek (R G B) je reprezentován </a:t>
            </a:r>
            <a:r>
              <a:rPr lang="cs-CZ" altLang="cs-CZ" sz="1800" b="1" dirty="0" err="1"/>
              <a:t>osmibitově</a:t>
            </a:r>
            <a:r>
              <a:rPr lang="cs-CZ" altLang="cs-CZ" sz="1800" dirty="0"/>
              <a:t> (hodnotou 0-255)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800" dirty="0"/>
              <a:t>Lidské oko </a:t>
            </a:r>
            <a:r>
              <a:rPr lang="cs-CZ" altLang="cs-CZ" sz="1800" b="1" dirty="0"/>
              <a:t>není schopné rozlišit</a:t>
            </a:r>
            <a:r>
              <a:rPr lang="cs-CZ" altLang="cs-CZ" sz="1800" dirty="0"/>
              <a:t> od sebe dvě „sousední“ barvy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800" dirty="0"/>
              <a:t>Přesto existují barvy, které by oko umělo rozpoznat, ale RGB mícháním jsou nezobrazitelné – RGB mícháním lze vyrobit libovolný odstín ale již ne jeho libovolnou intenzitu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800" dirty="0"/>
              <a:t>Např. nikdy nelze zobrazit čistou modrou barvu s takovou intenzitou jako čistě bílou (protože bílá vznikne součtem plných jasů všech tří barevných složek a maximálně jasná čistá modrá je pouze R0 G0 B255 – tzn. pouze třetinový jas oproti bílé)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800" dirty="0"/>
              <a:t>Stejně tak např. žlutou barvu lze zobrazit „svítivější“ než červenou , protože žlutá vznikla smícháním červené a do toho ještě svítící zelené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12C07F7F-8DA7-49F9-A053-23ED458290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Technologie TN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8C2237F5-104F-48AE-8FBF-AF6177AEA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800" dirty="0"/>
              <a:t>Bez tekutých krystalů mezi filtry by světlo procházející jedním polarizačním filtrem bylo blokováno filtrem druhým </a:t>
            </a:r>
          </a:p>
          <a:p>
            <a:pPr eaLnBrk="1" hangingPunct="1"/>
            <a:r>
              <a:rPr lang="cs-CZ" altLang="cs-CZ" sz="1800" dirty="0"/>
              <a:t>Molekuly tekutých krystalů jsou bez vnějšího elektrického pole ovlivněny mikroskopickými drážkami na elektrodách. </a:t>
            </a:r>
          </a:p>
          <a:p>
            <a:pPr eaLnBrk="1" hangingPunct="1"/>
            <a:r>
              <a:rPr lang="cs-CZ" altLang="cs-CZ" sz="1800" dirty="0"/>
              <a:t>Drážky na elektrodách jsou vzájemně kolmé, takže molekuly jsou srovnány do spirálové struktury a stáčí polarizaci procházejícího světla o 90 stupňů, což mu umožňuje projít i druhým filtrem </a:t>
            </a:r>
          </a:p>
          <a:p>
            <a:pPr eaLnBrk="1" hangingPunct="1"/>
            <a:r>
              <a:rPr lang="cs-CZ" altLang="cs-CZ" sz="1800" dirty="0"/>
              <a:t>V okamžiku vzniku el. pole jsou molekuly tekutých krystalů taženy rovnoběžně s elektrickým polem, což snižuje rotaci polarizace světla v tekutém krystalu mezi polarizačními filtry</a:t>
            </a:r>
          </a:p>
          <a:p>
            <a:pPr eaLnBrk="1" hangingPunct="1"/>
            <a:r>
              <a:rPr lang="cs-CZ" altLang="cs-CZ" sz="1800" dirty="0"/>
              <a:t>Pokud nejsou tekuté krystaly vůbec stočené, procházející světlo bude polarizováno kolmo k druhému filtru a bude úplně blokováno a </a:t>
            </a:r>
            <a:r>
              <a:rPr lang="cs-CZ" altLang="cs-CZ" sz="1800" dirty="0" err="1"/>
              <a:t>subpixel</a:t>
            </a:r>
            <a:r>
              <a:rPr lang="cs-CZ" altLang="cs-CZ" sz="1800" dirty="0"/>
              <a:t> se bude jevit jako černý. </a:t>
            </a:r>
          </a:p>
          <a:p>
            <a:pPr eaLnBrk="1" hangingPunct="1"/>
            <a:r>
              <a:rPr lang="cs-CZ" altLang="cs-CZ" sz="1800" dirty="0"/>
              <a:t>Pomocí ovlivnění stočení krystalů v </a:t>
            </a:r>
            <a:r>
              <a:rPr lang="cs-CZ" altLang="cs-CZ" sz="1800" dirty="0" err="1"/>
              <a:t>subpixelu</a:t>
            </a:r>
            <a:r>
              <a:rPr lang="cs-CZ" altLang="cs-CZ" sz="1800" dirty="0"/>
              <a:t> lze kontrolovat množství procházejícího světla, tzn. jeho svítivost  </a:t>
            </a:r>
          </a:p>
          <a:p>
            <a:pPr eaLnBrk="1" hangingPunct="1">
              <a:lnSpc>
                <a:spcPct val="80000"/>
              </a:lnSpc>
            </a:pPr>
            <a:endParaRPr lang="cs-CZ" altLang="cs-CZ" sz="210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026">
            <a:extLst>
              <a:ext uri="{FF2B5EF4-FFF2-40B4-BE49-F238E27FC236}">
                <a16:creationId xmlns:a16="http://schemas.microsoft.com/office/drawing/2014/main" id="{267C5154-D8D4-4E5A-B6B3-EB650BBEE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Technologie TN</a:t>
            </a:r>
          </a:p>
        </p:txBody>
      </p:sp>
      <p:pic>
        <p:nvPicPr>
          <p:cNvPr id="64515" name="Picture 1028">
            <a:extLst>
              <a:ext uri="{FF2B5EF4-FFF2-40B4-BE49-F238E27FC236}">
                <a16:creationId xmlns:a16="http://schemas.microsoft.com/office/drawing/2014/main" id="{A14E547D-0203-4E89-9A76-4F5D70796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5084763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516" name="Text Box 1029">
            <a:extLst>
              <a:ext uri="{FF2B5EF4-FFF2-40B4-BE49-F238E27FC236}">
                <a16:creationId xmlns:a16="http://schemas.microsoft.com/office/drawing/2014/main" id="{CFFA5571-9CFA-44DF-8D64-B53ADAAE6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286000"/>
            <a:ext cx="2819400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 b="1"/>
              <a:t>1- Zdroj bílého světla</a:t>
            </a:r>
            <a:br>
              <a:rPr lang="cs-CZ" altLang="cs-CZ" sz="1800" b="1"/>
            </a:br>
            <a:r>
              <a:rPr lang="cs-CZ" altLang="cs-CZ" sz="1800" b="1"/>
              <a:t>2- Polarizační desky</a:t>
            </a:r>
            <a:br>
              <a:rPr lang="cs-CZ" altLang="cs-CZ" sz="1800" b="1"/>
            </a:br>
            <a:r>
              <a:rPr lang="cs-CZ" altLang="cs-CZ" sz="1800" b="1"/>
              <a:t>3- Polarizované světlo</a:t>
            </a:r>
            <a:br>
              <a:rPr lang="cs-CZ" altLang="cs-CZ" sz="1800" b="1"/>
            </a:br>
            <a:r>
              <a:rPr lang="cs-CZ" altLang="cs-CZ" sz="1800" b="1"/>
              <a:t>4- Elektrody</a:t>
            </a:r>
            <a:br>
              <a:rPr lang="cs-CZ" altLang="cs-CZ" sz="1800" b="1"/>
            </a:br>
            <a:r>
              <a:rPr lang="cs-CZ" altLang="cs-CZ" sz="1800" b="1"/>
              <a:t>5- Tekuté krystaly</a:t>
            </a:r>
            <a:br>
              <a:rPr lang="cs-CZ" altLang="cs-CZ" sz="1800" b="1"/>
            </a:br>
            <a:r>
              <a:rPr lang="cs-CZ" altLang="cs-CZ" sz="1800" b="1"/>
              <a:t>6- Film zlepšující pozorovací úhly </a:t>
            </a:r>
          </a:p>
        </p:txBody>
      </p:sp>
      <p:sp>
        <p:nvSpPr>
          <p:cNvPr id="64517" name="Text Box 1030">
            <a:extLst>
              <a:ext uri="{FF2B5EF4-FFF2-40B4-BE49-F238E27FC236}">
                <a16:creationId xmlns:a16="http://schemas.microsoft.com/office/drawing/2014/main" id="{8463B9A0-721C-4788-B86F-CA41F4FFE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4800600"/>
            <a:ext cx="3276600" cy="17399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 b="1"/>
              <a:t>Svítící pixel, žádné napětí není přivedeno. Molekuly tekutého krystalu postupně po vrstvách polarizované světlo otočí do směru druhého filtru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E882D8A9-EE92-481F-9672-1CC46C20B3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pic>
        <p:nvPicPr>
          <p:cNvPr id="66563" name="Picture 3">
            <a:extLst>
              <a:ext uri="{FF2B5EF4-FFF2-40B4-BE49-F238E27FC236}">
                <a16:creationId xmlns:a16="http://schemas.microsoft.com/office/drawing/2014/main" id="{C7DE6B37-78EF-4364-AAC3-6CDE4DA474AD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836613"/>
            <a:ext cx="7848600" cy="5583237"/>
          </a:xfr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E1844A36-BA64-43C1-88D5-4F8A0B1109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TN - nedostatky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13D2693A-1E06-46C2-8D03-F280895923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757737"/>
          </a:xfrm>
        </p:spPr>
        <p:txBody>
          <a:bodyPr/>
          <a:lstStyle/>
          <a:p>
            <a:pPr eaLnBrk="1" hangingPunct="1"/>
            <a:r>
              <a:rPr lang="cs-CZ" altLang="cs-CZ" sz="1700" b="1" dirty="0"/>
              <a:t>Nízké pozorovací úhly</a:t>
            </a:r>
            <a:r>
              <a:rPr lang="cs-CZ" altLang="cs-CZ" sz="1700" dirty="0"/>
              <a:t> jsou uměle zvětšovány pomocí naneseného </a:t>
            </a:r>
            <a:r>
              <a:rPr lang="cs-CZ" altLang="cs-CZ" sz="1700" dirty="0" err="1"/>
              <a:t>spec</a:t>
            </a:r>
            <a:r>
              <a:rPr lang="cs-CZ" altLang="cs-CZ" sz="1700" dirty="0"/>
              <a:t>. filmu</a:t>
            </a:r>
          </a:p>
          <a:p>
            <a:pPr eaLnBrk="1" hangingPunct="1"/>
            <a:r>
              <a:rPr lang="cs-CZ" altLang="cs-CZ" sz="1700" dirty="0"/>
              <a:t>U technologie TN při pohledu </a:t>
            </a:r>
            <a:r>
              <a:rPr lang="cs-CZ" altLang="cs-CZ" sz="1700" b="1" dirty="0"/>
              <a:t>shora obraz výrazně světlá</a:t>
            </a:r>
            <a:r>
              <a:rPr lang="cs-CZ" altLang="cs-CZ" sz="1700" dirty="0"/>
              <a:t>, při pohledu </a:t>
            </a:r>
            <a:r>
              <a:rPr lang="cs-CZ" altLang="cs-CZ" sz="1700" b="1" dirty="0"/>
              <a:t>zdola naopak prudce tmavne </a:t>
            </a:r>
            <a:r>
              <a:rPr lang="cs-CZ" altLang="cs-CZ" sz="1700" dirty="0"/>
              <a:t>až přejde do inverze a znovu světlá</a:t>
            </a:r>
          </a:p>
          <a:p>
            <a:pPr eaLnBrk="1" hangingPunct="1"/>
            <a:r>
              <a:rPr lang="cs-CZ" altLang="cs-CZ" sz="1700" dirty="0"/>
              <a:t>Výrobce často uvádí vertikální pozorovací úhel 2x85°=170°, ale například při pohledu z úhlu 45° je obraz daleko horší než při úhlu maximálním </a:t>
            </a:r>
          </a:p>
          <a:p>
            <a:pPr eaLnBrk="1" hangingPunct="1"/>
            <a:r>
              <a:rPr lang="cs-CZ" altLang="cs-CZ" sz="1700" dirty="0"/>
              <a:t>V horizontálním směru, pokud se začnete přibližovat okrajovému úhlu, obraz začne rapidně žloutnout a ztrácet kontrast </a:t>
            </a:r>
          </a:p>
          <a:p>
            <a:pPr eaLnBrk="1" hangingPunct="1"/>
            <a:r>
              <a:rPr lang="cs-CZ" altLang="cs-CZ" sz="1700" dirty="0"/>
              <a:t>Tato technologie také trpí syndromem </a:t>
            </a:r>
            <a:r>
              <a:rPr lang="cs-CZ" altLang="cs-CZ" sz="1700" b="1" dirty="0"/>
              <a:t>svítících mrtvých pixelů</a:t>
            </a:r>
            <a:r>
              <a:rPr lang="cs-CZ" altLang="cs-CZ" sz="1700" dirty="0"/>
              <a:t> - aby krystal zabránil propouštění světla, musí do něj být přivedeno napětí, pokud je však na krystalu napětí nulové (vada tranzistoru), krystal světlo propouští a bod trvale svítí</a:t>
            </a:r>
          </a:p>
          <a:p>
            <a:pPr eaLnBrk="1" hangingPunct="1"/>
            <a:r>
              <a:rPr lang="cs-CZ" altLang="cs-CZ" sz="1700" dirty="0"/>
              <a:t>Druhé úskalí je zapříčiněno šroubovitým uspořádáním molekul. Toto uspořádání je totiž velice složité a dochází k velkým nepřesnostem a právě kvůli nepřesnostem a barevné podání velmi slabé</a:t>
            </a:r>
          </a:p>
          <a:p>
            <a:pPr eaLnBrk="1" hangingPunct="1"/>
            <a:r>
              <a:rPr lang="cs-CZ" altLang="cs-CZ" sz="1700" b="1" dirty="0"/>
              <a:t>Podání barev je nejhorší</a:t>
            </a:r>
            <a:r>
              <a:rPr lang="cs-CZ" altLang="cs-CZ" sz="1700" dirty="0"/>
              <a:t> ze všech technologií, hodí se pouze do kanceláře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71AE0B7E-C711-4C4F-8AF4-AEA1C2C705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TN - barvy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43DEB141-2E9A-4957-9105-33D7CBEDA8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000" dirty="0"/>
              <a:t>Všechny TN panely používají pouze </a:t>
            </a:r>
            <a:r>
              <a:rPr lang="cs-CZ" altLang="cs-CZ" sz="2000" b="1" dirty="0"/>
              <a:t>6-bitové</a:t>
            </a:r>
            <a:r>
              <a:rPr lang="cs-CZ" altLang="cs-CZ" sz="2000" dirty="0"/>
              <a:t>  hodnoty pro barevné složky</a:t>
            </a:r>
          </a:p>
          <a:p>
            <a:pPr eaLnBrk="1" hangingPunct="1"/>
            <a:r>
              <a:rPr lang="cs-CZ" altLang="cs-CZ" sz="2000" dirty="0"/>
              <a:t>Molekulu lze nastavit pouze do </a:t>
            </a:r>
            <a:r>
              <a:rPr lang="cs-CZ" altLang="cs-CZ" sz="2000" b="1" dirty="0"/>
              <a:t>64 různých úhlů pootočení (narušení spirály)</a:t>
            </a:r>
          </a:p>
          <a:p>
            <a:pPr eaLnBrk="1" hangingPunct="1"/>
            <a:r>
              <a:rPr lang="cs-CZ" altLang="cs-CZ" sz="2000" dirty="0"/>
              <a:t>Každý </a:t>
            </a:r>
            <a:r>
              <a:rPr lang="cs-CZ" altLang="cs-CZ" sz="2000" dirty="0" err="1"/>
              <a:t>subpixel</a:t>
            </a:r>
            <a:r>
              <a:rPr lang="cs-CZ" altLang="cs-CZ" sz="2000" dirty="0"/>
              <a:t> tedy může mít pouze 64 různých úrovní jasu</a:t>
            </a:r>
          </a:p>
          <a:p>
            <a:pPr eaLnBrk="1" hangingPunct="1"/>
            <a:r>
              <a:rPr lang="cs-CZ" altLang="cs-CZ" sz="2000" dirty="0"/>
              <a:t>8-bitové TN panely jsou ve skutečnosti 6-bitové s </a:t>
            </a:r>
            <a:r>
              <a:rPr lang="cs-CZ" altLang="cs-CZ" sz="2000" dirty="0" err="1"/>
              <a:t>ditheringem</a:t>
            </a:r>
            <a:endParaRPr lang="cs-CZ" altLang="cs-CZ" sz="2000" dirty="0"/>
          </a:p>
          <a:p>
            <a:pPr eaLnBrk="1" hangingPunct="1"/>
            <a:r>
              <a:rPr lang="cs-CZ" altLang="cs-CZ" sz="2000" dirty="0"/>
              <a:t>Pixel může nabývat pouze jedné z </a:t>
            </a:r>
            <a:r>
              <a:rPr lang="cs-CZ" altLang="cs-CZ" sz="2000" b="1" dirty="0"/>
              <a:t>262000 barev</a:t>
            </a:r>
          </a:p>
          <a:p>
            <a:pPr eaLnBrk="1" hangingPunct="1"/>
            <a:r>
              <a:rPr lang="cs-CZ" altLang="cs-CZ" sz="2000" dirty="0"/>
              <a:t>Přesto výrobci TN-LCD obvykle uvádějí ve svých specifikacích, že zobrazí 16 mil. barev</a:t>
            </a:r>
          </a:p>
          <a:p>
            <a:pPr eaLnBrk="1" hangingPunct="1"/>
            <a:r>
              <a:rPr lang="cs-CZ" altLang="cs-CZ" sz="2000" dirty="0"/>
              <a:t>Jde o falešné barvy, které jsou dosaženy tzv. </a:t>
            </a:r>
            <a:r>
              <a:rPr lang="cs-CZ" altLang="cs-CZ" sz="2000" b="1" dirty="0" err="1"/>
              <a:t>ditheringem</a:t>
            </a:r>
            <a:endParaRPr lang="cs-CZ" altLang="cs-CZ" sz="2000" b="1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DE000043-F858-4514-B827-6FF1B4EEA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Dithering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737F386E-1EB1-43C0-8E40-C3DEDA70BE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5894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000" b="1" dirty="0" err="1"/>
              <a:t>Dithering</a:t>
            </a:r>
            <a:r>
              <a:rPr lang="cs-CZ" altLang="cs-CZ" sz="2000" dirty="0"/>
              <a:t> je metoda, kdy dochází k optickému klamu podle následujícího příkladu: Displej dokáže zobrazit pouze černou a bílou barvu. Jak docílit 50% šedé?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Stačí vedle sebe na střídačku rozmístit bílé a černé pixely a  pokud se na obrazec koukneme z dostatečné vzdálenosti, aby zmizel vzorek, vidíme šedou barvu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Stejně funguje i </a:t>
            </a:r>
            <a:r>
              <a:rPr lang="cs-CZ" altLang="cs-CZ" sz="2000" dirty="0" err="1"/>
              <a:t>dithering</a:t>
            </a:r>
            <a:r>
              <a:rPr lang="cs-CZ" altLang="cs-CZ" sz="2000" dirty="0"/>
              <a:t> u velmi starých LCD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b="1" dirty="0"/>
              <a:t>16 milionů barev</a:t>
            </a:r>
            <a:r>
              <a:rPr lang="cs-CZ" altLang="cs-CZ" sz="2000" dirty="0"/>
              <a:t> je obvykle dosaženo složením výsledné barvy v oblasti 2x2 pixelů (zprůměruje se barva všech 4 pixelů a barevné složky se namíchají z 64-stupňů jasu násobených sílou 4 </a:t>
            </a:r>
            <a:r>
              <a:rPr lang="cs-CZ" altLang="cs-CZ" sz="2000" dirty="0" err="1"/>
              <a:t>subpixelů</a:t>
            </a:r>
            <a:r>
              <a:rPr lang="cs-CZ" altLang="cs-CZ" sz="2000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Každý jednotlivý pixel této oblasti má ale úplně jinou barvu než by měla být jeho originální, proto aby spolu se sousedními vytvořil výslednou „</a:t>
            </a:r>
            <a:r>
              <a:rPr lang="cs-CZ" altLang="cs-CZ" sz="2000" dirty="0" err="1"/>
              <a:t>truecolor</a:t>
            </a:r>
            <a:r>
              <a:rPr lang="cs-CZ" altLang="cs-CZ" sz="2000" dirty="0"/>
              <a:t>“ barvu v matici 2x2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Barevné rozlišení obrazu je tedy poloviční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b="1" dirty="0"/>
              <a:t>Moderní LCD tento typ </a:t>
            </a:r>
            <a:r>
              <a:rPr lang="cs-CZ" altLang="cs-CZ" sz="2000" b="1" dirty="0" err="1"/>
              <a:t>ditheringu</a:t>
            </a:r>
            <a:r>
              <a:rPr lang="cs-CZ" altLang="cs-CZ" sz="2000" b="1" dirty="0"/>
              <a:t> nepoužívají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8BF64CDB-A732-4519-B6D3-7CA1BCFAF4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FRC dithering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BE0F34A1-7560-4C55-BD5D-99AD823C3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000"/>
              <a:t>Dithering s </a:t>
            </a:r>
            <a:r>
              <a:rPr lang="cs-CZ" altLang="cs-CZ" sz="2000" b="1"/>
              <a:t>FRC</a:t>
            </a:r>
            <a:r>
              <a:rPr lang="cs-CZ" altLang="cs-CZ" sz="2000"/>
              <a:t> je forma, kdy dochází k dopočítávání barvy vlivem poblikávání pixelu mezi dvěma barvami</a:t>
            </a:r>
          </a:p>
          <a:p>
            <a:pPr eaLnBrk="1" hangingPunct="1"/>
            <a:r>
              <a:rPr lang="cs-CZ" altLang="cs-CZ" sz="2000"/>
              <a:t>Pokud se má zobrazit 50% jas, tak stačí, aby pixel blikal mezi bílou a černou s dostatečnou frekvencí, aby si oko tyto dvě barvy spojilo (v čase zprůměrovalo)  jako výslednou šedou</a:t>
            </a:r>
          </a:p>
          <a:p>
            <a:pPr eaLnBrk="1" hangingPunct="1"/>
            <a:r>
              <a:rPr lang="cs-CZ" altLang="cs-CZ" sz="2000"/>
              <a:t>Pokud displej používá FRC, je obraz neklidný</a:t>
            </a:r>
          </a:p>
          <a:p>
            <a:pPr eaLnBrk="1" hangingPunct="1"/>
            <a:endParaRPr lang="cs-CZ" altLang="cs-CZ" sz="2000"/>
          </a:p>
          <a:p>
            <a:pPr eaLnBrk="1" hangingPunct="1"/>
            <a:r>
              <a:rPr lang="cs-CZ" altLang="cs-CZ" sz="2000"/>
              <a:t>TN 6-bitový  panel  zobrazí pouze jasy 0, 4, 8, 12, ,,, 128, 132, ,,, 252 v porovnání s hodnotami   0~255, které umí  8-bitový panel lepší technologie </a:t>
            </a:r>
          </a:p>
          <a:p>
            <a:pPr eaLnBrk="1" hangingPunct="1"/>
            <a:r>
              <a:rPr lang="cs-CZ" altLang="cs-CZ" sz="2000"/>
              <a:t>Dithering  může vybrat pouze z těchto hodnot, aby „vyrenderoval“ barevný obraz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cs-CZ" altLang="cs-CZ" sz="20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1A6D7FC0-9F46-4FE0-B7F4-4183858FB4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Pasivní displeje STN a CSTN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6674A486-080C-419F-A952-38E6BF409F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cs-CZ" altLang="cs-CZ" sz="1700"/>
          </a:p>
          <a:p>
            <a:pPr eaLnBrk="1" hangingPunct="1">
              <a:lnSpc>
                <a:spcPct val="90000"/>
              </a:lnSpc>
            </a:pPr>
            <a:r>
              <a:rPr lang="cs-CZ" altLang="cs-CZ" sz="1700" b="1"/>
              <a:t>STN</a:t>
            </a:r>
            <a:r>
              <a:rPr lang="cs-CZ" altLang="cs-CZ" sz="1700"/>
              <a:t> – Super twisted nematic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700"/>
              <a:t>Klasický TN displej má tekuté krystaly zkroucené o 90 stupňů v klidu a 0 stupňů po připojení napětí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700"/>
              <a:t>STN displej má tekuté krystaly, jejichž zkroucení se pohybuje mezi 180 až 270 stupni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700"/>
              <a:t>STN displeje se obvykle vyrábějí bez podsvícení a fungují jako reflexivní – odrážejí světlo z vnějšího okolí, tzn. že potmě nesvítí a nic na nich neuvidíme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700"/>
              <a:t>Mají pomalou odezvu a jsou monochromatické (jednobarevné, což nemusí být nutně černobílá kombinace)</a:t>
            </a:r>
          </a:p>
          <a:p>
            <a:pPr eaLnBrk="1" hangingPunct="1">
              <a:lnSpc>
                <a:spcPct val="90000"/>
              </a:lnSpc>
            </a:pPr>
            <a:endParaRPr lang="cs-CZ" altLang="cs-CZ" sz="1700"/>
          </a:p>
          <a:p>
            <a:pPr eaLnBrk="1" hangingPunct="1">
              <a:lnSpc>
                <a:spcPct val="90000"/>
              </a:lnSpc>
            </a:pPr>
            <a:r>
              <a:rPr lang="cs-CZ" altLang="cs-CZ" sz="1700" b="1"/>
              <a:t>CSTN</a:t>
            </a:r>
            <a:r>
              <a:rPr lang="cs-CZ" altLang="cs-CZ" sz="1700"/>
              <a:t> displeje jsou barevným rozšířením STN, používají klasickou trojici subpixelů RGB </a:t>
            </a:r>
          </a:p>
          <a:p>
            <a:pPr eaLnBrk="1" hangingPunct="1">
              <a:lnSpc>
                <a:spcPct val="90000"/>
              </a:lnSpc>
            </a:pPr>
            <a:endParaRPr lang="cs-CZ" altLang="cs-CZ" sz="1700"/>
          </a:p>
          <a:p>
            <a:pPr eaLnBrk="1" hangingPunct="1">
              <a:lnSpc>
                <a:spcPct val="90000"/>
              </a:lnSpc>
            </a:pPr>
            <a:r>
              <a:rPr lang="cs-CZ" altLang="cs-CZ" sz="1700"/>
              <a:t>STN a CSTN displeje jsou </a:t>
            </a:r>
            <a:r>
              <a:rPr lang="cs-CZ" altLang="cs-CZ" sz="1700" b="1"/>
              <a:t>velmi levné</a:t>
            </a:r>
            <a:r>
              <a:rPr lang="cs-CZ" altLang="cs-CZ" sz="1700"/>
              <a:t>, ale obrazová </a:t>
            </a:r>
            <a:r>
              <a:rPr lang="cs-CZ" altLang="cs-CZ" sz="1700" b="1"/>
              <a:t>kvalita je nízká</a:t>
            </a:r>
            <a:r>
              <a:rPr lang="cs-CZ" altLang="cs-CZ" sz="1700"/>
              <a:t>. Najdeme je např. jako malé informační panely na některých digitálních zařízeních</a:t>
            </a:r>
          </a:p>
          <a:p>
            <a:pPr eaLnBrk="1" hangingPunct="1">
              <a:lnSpc>
                <a:spcPct val="90000"/>
              </a:lnSpc>
            </a:pPr>
            <a:endParaRPr lang="cs-CZ" altLang="cs-CZ" sz="17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31B4BB02-D4C4-437A-B97A-7358B85DD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MVA a PVA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678CA089-A10E-45A1-AC30-9D035C309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600" dirty="0" err="1"/>
              <a:t>xVA</a:t>
            </a:r>
            <a:r>
              <a:rPr lang="cs-CZ" altLang="cs-CZ" sz="1600" dirty="0"/>
              <a:t> - </a:t>
            </a:r>
            <a:r>
              <a:rPr lang="cs-CZ" altLang="cs-CZ" sz="1600" b="1" dirty="0" err="1"/>
              <a:t>Vertical</a:t>
            </a:r>
            <a:r>
              <a:rPr lang="cs-CZ" altLang="cs-CZ" sz="1600" b="1" dirty="0"/>
              <a:t> </a:t>
            </a:r>
            <a:r>
              <a:rPr lang="cs-CZ" altLang="cs-CZ" sz="1600" b="1" dirty="0" err="1"/>
              <a:t>Alignment</a:t>
            </a:r>
            <a:endParaRPr lang="cs-CZ" altLang="cs-CZ" sz="1600" b="1" dirty="0"/>
          </a:p>
          <a:p>
            <a:pPr eaLnBrk="1" hangingPunct="1"/>
            <a:r>
              <a:rPr lang="cs-CZ" altLang="cs-CZ" sz="1600" dirty="0"/>
              <a:t>MVA = </a:t>
            </a:r>
            <a:r>
              <a:rPr lang="cs-CZ" altLang="cs-CZ" sz="1600" dirty="0" err="1"/>
              <a:t>Multi-Domain</a:t>
            </a:r>
            <a:r>
              <a:rPr lang="cs-CZ" altLang="cs-CZ" sz="1600" dirty="0"/>
              <a:t> </a:t>
            </a:r>
            <a:r>
              <a:rPr lang="cs-CZ" altLang="cs-CZ" sz="1600" dirty="0" err="1"/>
              <a:t>Vertical</a:t>
            </a:r>
            <a:r>
              <a:rPr lang="cs-CZ" altLang="cs-CZ" sz="1600" dirty="0"/>
              <a:t> </a:t>
            </a:r>
            <a:r>
              <a:rPr lang="cs-CZ" altLang="cs-CZ" sz="1600" dirty="0" err="1"/>
              <a:t>Alignment</a:t>
            </a:r>
            <a:r>
              <a:rPr lang="cs-CZ" altLang="cs-CZ" sz="1600" dirty="0"/>
              <a:t> </a:t>
            </a:r>
          </a:p>
          <a:p>
            <a:pPr eaLnBrk="1" hangingPunct="1"/>
            <a:r>
              <a:rPr lang="cs-CZ" altLang="cs-CZ" sz="1600" dirty="0"/>
              <a:t>Tyto technologie jsou založeny na myšlence orientovat molekuly tekutých krystalů vertikálně</a:t>
            </a:r>
          </a:p>
          <a:p>
            <a:pPr eaLnBrk="1" hangingPunct="1"/>
            <a:r>
              <a:rPr lang="cs-CZ" altLang="cs-CZ" sz="1600" dirty="0"/>
              <a:t>molekuly se otáčejí pouze o 45</a:t>
            </a:r>
            <a:r>
              <a:rPr lang="en-US" altLang="cs-CZ" sz="1600" dirty="0">
                <a:cs typeface="Arial" panose="020B0604020202020204" pitchFamily="34" charset="0"/>
              </a:rPr>
              <a:t>°</a:t>
            </a:r>
            <a:r>
              <a:rPr lang="cs-CZ" altLang="cs-CZ" sz="1600" dirty="0">
                <a:cs typeface="Arial" panose="020B0604020202020204" pitchFamily="34" charset="0"/>
              </a:rPr>
              <a:t>a </a:t>
            </a:r>
            <a:r>
              <a:rPr lang="cs-CZ" sz="1600" dirty="0"/>
              <a:t>v klidovém stavu připomíná jejich uspořádání stromeček</a:t>
            </a:r>
          </a:p>
          <a:p>
            <a:pPr eaLnBrk="1" hangingPunct="1"/>
            <a:r>
              <a:rPr lang="cs-CZ" sz="1600" dirty="0" err="1"/>
              <a:t>subpixely</a:t>
            </a:r>
            <a:r>
              <a:rPr lang="cs-CZ" sz="1600" dirty="0"/>
              <a:t> v tomto  klidovém stavu světlo nepropouští</a:t>
            </a:r>
          </a:p>
          <a:p>
            <a:pPr eaLnBrk="1" hangingPunct="1"/>
            <a:r>
              <a:rPr lang="cs-CZ" sz="1600" dirty="0"/>
              <a:t>Působením elektrického proudu dochází k „otevírání stromečku“, čímž se ovlivní polarizace světla tak, že obrazovým bodem může procházet</a:t>
            </a:r>
            <a:endParaRPr lang="en-US" altLang="cs-CZ" sz="1600" dirty="0">
              <a:cs typeface="Arial" panose="020B0604020202020204" pitchFamily="34" charset="0"/>
            </a:endParaRPr>
          </a:p>
          <a:p>
            <a:pPr eaLnBrk="1" hangingPunct="1"/>
            <a:r>
              <a:rPr lang="cs-CZ" altLang="cs-CZ" sz="1600" dirty="0"/>
              <a:t>Elektrody mají specifický „jehlanový“ tvar, který je náročnější na výrobu</a:t>
            </a:r>
          </a:p>
          <a:p>
            <a:pPr eaLnBrk="1" hangingPunct="1"/>
            <a:r>
              <a:rPr lang="cs-CZ" altLang="cs-CZ" sz="1600" dirty="0"/>
              <a:t>PVA = </a:t>
            </a:r>
            <a:r>
              <a:rPr lang="cs-CZ" altLang="cs-CZ" sz="1600" dirty="0" err="1"/>
              <a:t>Patterned</a:t>
            </a:r>
            <a:r>
              <a:rPr lang="cs-CZ" altLang="cs-CZ" sz="1600" dirty="0"/>
              <a:t> </a:t>
            </a:r>
            <a:r>
              <a:rPr lang="cs-CZ" altLang="cs-CZ" sz="1600" dirty="0" err="1"/>
              <a:t>Vertical</a:t>
            </a:r>
            <a:r>
              <a:rPr lang="cs-CZ" altLang="cs-CZ" sz="1600" dirty="0"/>
              <a:t> </a:t>
            </a:r>
            <a:r>
              <a:rPr lang="cs-CZ" altLang="cs-CZ" sz="1600" dirty="0" err="1"/>
              <a:t>Alignment</a:t>
            </a:r>
            <a:r>
              <a:rPr lang="cs-CZ" altLang="cs-CZ" sz="1600" dirty="0"/>
              <a:t> - </a:t>
            </a:r>
            <a:r>
              <a:rPr lang="cs-CZ" sz="1600" dirty="0"/>
              <a:t>Jedná se o novější variantu zobrazovací technologie MVA</a:t>
            </a:r>
            <a:endParaRPr lang="cs-CZ" altLang="cs-CZ" sz="1600" dirty="0"/>
          </a:p>
          <a:p>
            <a:pPr eaLnBrk="1" hangingPunct="1"/>
            <a:r>
              <a:rPr lang="cs-CZ" altLang="cs-CZ" sz="1600" dirty="0"/>
              <a:t>Molekuly jsou  rozděleny do domén, ve kterých jsou orientovány prostorově </a:t>
            </a:r>
          </a:p>
          <a:p>
            <a:pPr eaLnBrk="1" hangingPunct="1"/>
            <a:r>
              <a:rPr lang="cs-CZ" altLang="cs-CZ" sz="1600" dirty="0"/>
              <a:t>Další nadstavbou je S-PVA – </a:t>
            </a:r>
            <a:r>
              <a:rPr lang="cs-CZ" altLang="cs-CZ" sz="1600" dirty="0" err="1"/>
              <a:t>subpixely</a:t>
            </a:r>
            <a:r>
              <a:rPr lang="cs-CZ" altLang="cs-CZ" sz="1600" dirty="0"/>
              <a:t> jsou</a:t>
            </a:r>
            <a:r>
              <a:rPr lang="cs-CZ" sz="1600" dirty="0"/>
              <a:t> rozděleny do dvou oddělených zón, přičemž každá zóna má 4 domény. Každý pixel se tedy skládá z 8 domén.</a:t>
            </a:r>
            <a:endParaRPr lang="cs-CZ" altLang="cs-CZ" sz="1600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>
            <a:extLst>
              <a:ext uri="{FF2B5EF4-FFF2-40B4-BE49-F238E27FC236}">
                <a16:creationId xmlns:a16="http://schemas.microsoft.com/office/drawing/2014/main" id="{C18A10FE-B1CC-43CB-8EB7-902FAEA62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MVA</a:t>
            </a:r>
          </a:p>
        </p:txBody>
      </p:sp>
      <p:pic>
        <p:nvPicPr>
          <p:cNvPr id="74755" name="Picture 4">
            <a:extLst>
              <a:ext uri="{FF2B5EF4-FFF2-40B4-BE49-F238E27FC236}">
                <a16:creationId xmlns:a16="http://schemas.microsoft.com/office/drawing/2014/main" id="{C75DCAB2-DCEE-4A8C-A34A-943E3828D8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592" y="1484784"/>
            <a:ext cx="5398200" cy="2375842"/>
          </a:xfrm>
          <a:noFill/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2E981171-1BBF-47C5-AB60-2BFC33987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58" y="4230985"/>
            <a:ext cx="5186726" cy="23167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iv systém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ystém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84CE8C14981BF4CBC493A3F7F132DCE" ma:contentTypeVersion="3" ma:contentTypeDescription="Vytvoří nový dokument" ma:contentTypeScope="" ma:versionID="e7bb9269e0f9b83dc4e984bcb7eca1eb">
  <xsd:schema xmlns:xsd="http://www.w3.org/2001/XMLSchema" xmlns:xs="http://www.w3.org/2001/XMLSchema" xmlns:p="http://schemas.microsoft.com/office/2006/metadata/properties" xmlns:ns2="c03aa7f5-da92-46be-bbd5-752e8d8cfb59" targetNamespace="http://schemas.microsoft.com/office/2006/metadata/properties" ma:root="true" ma:fieldsID="2d0dbfc017c6a72bf426d9c447f5ea16" ns2:_="">
    <xsd:import namespace="c03aa7f5-da92-46be-bbd5-752e8d8cfb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3aa7f5-da92-46be-bbd5-752e8d8cfb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E6CAD7-570A-4FD1-9359-AD2A8AF57915}"/>
</file>

<file path=customXml/itemProps2.xml><?xml version="1.0" encoding="utf-8"?>
<ds:datastoreItem xmlns:ds="http://schemas.openxmlformats.org/officeDocument/2006/customXml" ds:itemID="{23826F5B-B297-403B-B285-FCC21B0AC51D}"/>
</file>

<file path=customXml/itemProps3.xml><?xml version="1.0" encoding="utf-8"?>
<ds:datastoreItem xmlns:ds="http://schemas.openxmlformats.org/officeDocument/2006/customXml" ds:itemID="{40D92170-8C68-482E-8599-A580B9AF8498}"/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3459</TotalTime>
  <Words>14540</Words>
  <Application>Microsoft Office PowerPoint</Application>
  <PresentationFormat>Předvádění na obrazovce (4:3)</PresentationFormat>
  <Paragraphs>1378</Paragraphs>
  <Slides>208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208</vt:i4>
      </vt:variant>
    </vt:vector>
  </HeadingPairs>
  <TitlesOfParts>
    <vt:vector size="212" baseType="lpstr">
      <vt:lpstr>Arial</vt:lpstr>
      <vt:lpstr>Times New Roman</vt:lpstr>
      <vt:lpstr>Wingdings</vt:lpstr>
      <vt:lpstr>Network</vt:lpstr>
      <vt:lpstr>Displeje Monitory</vt:lpstr>
      <vt:lpstr>Prezentace aplikace PowerPoint</vt:lpstr>
      <vt:lpstr>Prezentace aplikace PowerPoint</vt:lpstr>
      <vt:lpstr>Barvy</vt:lpstr>
      <vt:lpstr>RGB</vt:lpstr>
      <vt:lpstr>RGB</vt:lpstr>
      <vt:lpstr>RGB</vt:lpstr>
      <vt:lpstr>RGB</vt:lpstr>
      <vt:lpstr>Barevná hloubka </vt:lpstr>
      <vt:lpstr>Barevná hloubka</vt:lpstr>
      <vt:lpstr>Závislost datová hodnota - jas</vt:lpstr>
      <vt:lpstr>Logaritmické vnímání</vt:lpstr>
      <vt:lpstr>Proč se nepoužívají lineární systémy</vt:lpstr>
      <vt:lpstr>Lineární systém</vt:lpstr>
      <vt:lpstr>Gamma </vt:lpstr>
      <vt:lpstr>Gamma 2.2</vt:lpstr>
      <vt:lpstr>Gamma</vt:lpstr>
      <vt:lpstr>Gamma</vt:lpstr>
      <vt:lpstr>Gamma</vt:lpstr>
      <vt:lpstr>Prezentace aplikace PowerPoint</vt:lpstr>
      <vt:lpstr>Testovací obrazec detailně</vt:lpstr>
      <vt:lpstr>CRT</vt:lpstr>
      <vt:lpstr>CRT</vt:lpstr>
      <vt:lpstr>CRT</vt:lpstr>
      <vt:lpstr>Prezentace aplikace PowerPoint</vt:lpstr>
      <vt:lpstr>CRT</vt:lpstr>
      <vt:lpstr>Prezentace aplikace PowerPoint</vt:lpstr>
      <vt:lpstr>CRT stínítko</vt:lpstr>
      <vt:lpstr>Prezentace aplikace PowerPoint</vt:lpstr>
      <vt:lpstr>Prezentace aplikace PowerPoint</vt:lpstr>
      <vt:lpstr>Dosvit</vt:lpstr>
      <vt:lpstr>CRT</vt:lpstr>
      <vt:lpstr>Obnovovací frekvence CRT</vt:lpstr>
      <vt:lpstr>Obnovovací frekvence CRT</vt:lpstr>
      <vt:lpstr>Prokládání (interlacing)</vt:lpstr>
      <vt:lpstr>Progresivní CRT</vt:lpstr>
      <vt:lpstr>CRT - prokládání</vt:lpstr>
      <vt:lpstr>Snímek prokládaného TV signálu zobrazený na monitoru</vt:lpstr>
      <vt:lpstr>Prokládaný videosignál</vt:lpstr>
      <vt:lpstr>Deinterlacing</vt:lpstr>
      <vt:lpstr>Deinterlacing</vt:lpstr>
      <vt:lpstr>Deinterlacing</vt:lpstr>
      <vt:lpstr>Deinterlacing</vt:lpstr>
      <vt:lpstr>Deinterlacing</vt:lpstr>
      <vt:lpstr>CRT TV </vt:lpstr>
      <vt:lpstr>Progressive  -   Interlaced</vt:lpstr>
      <vt:lpstr>CRT</vt:lpstr>
      <vt:lpstr>Polarizované světlo</vt:lpstr>
      <vt:lpstr>Polarizace světla</vt:lpstr>
      <vt:lpstr>Polarizace světla</vt:lpstr>
      <vt:lpstr>Polarizace světla</vt:lpstr>
      <vt:lpstr>Polarizované světlo</vt:lpstr>
      <vt:lpstr>Polarizace</vt:lpstr>
      <vt:lpstr>Polarizace</vt:lpstr>
      <vt:lpstr>Kapalné krystaly</vt:lpstr>
      <vt:lpstr>Prezentace aplikace PowerPoint</vt:lpstr>
      <vt:lpstr>LCD – stručný popis funkce</vt:lpstr>
      <vt:lpstr>LCD – stručný popis</vt:lpstr>
      <vt:lpstr>LCD – základní parametry</vt:lpstr>
      <vt:lpstr>Prezentace aplikace PowerPoint</vt:lpstr>
      <vt:lpstr>LCD – základní parametry</vt:lpstr>
      <vt:lpstr>LCD – základní parametry</vt:lpstr>
      <vt:lpstr>LCD – základní parametry</vt:lpstr>
      <vt:lpstr>LCD – základní parametry</vt:lpstr>
      <vt:lpstr>LCD – doba odezvy</vt:lpstr>
      <vt:lpstr>LCD – Doba odezvy</vt:lpstr>
      <vt:lpstr>LCD – Doba odezvy</vt:lpstr>
      <vt:lpstr>LCD – Doba odezvy</vt:lpstr>
      <vt:lpstr>LCD – doba odezvy</vt:lpstr>
      <vt:lpstr>LCD - Doba odezvy</vt:lpstr>
      <vt:lpstr>Prezentace aplikace PowerPoint</vt:lpstr>
      <vt:lpstr>LCD – Doba odezvy</vt:lpstr>
      <vt:lpstr>LCD – doba odezvy</vt:lpstr>
      <vt:lpstr>Prezentace aplikace PowerPoint</vt:lpstr>
      <vt:lpstr>LCD – základní parametry</vt:lpstr>
      <vt:lpstr>Prezentace aplikace PowerPoint</vt:lpstr>
      <vt:lpstr>LCD – základní parametry</vt:lpstr>
      <vt:lpstr>LCD – základní parametry</vt:lpstr>
      <vt:lpstr>LCD – základní parametry</vt:lpstr>
      <vt:lpstr>LCD – základní parametry</vt:lpstr>
      <vt:lpstr>LCD – základní parametry</vt:lpstr>
      <vt:lpstr>LCD - historie</vt:lpstr>
      <vt:lpstr>Pasivní  displeje</vt:lpstr>
      <vt:lpstr>Pasivní displej</vt:lpstr>
      <vt:lpstr>Aktivní displeje</vt:lpstr>
      <vt:lpstr>Aktivní displej</vt:lpstr>
      <vt:lpstr>TFT</vt:lpstr>
      <vt:lpstr>Technologie TN </vt:lpstr>
      <vt:lpstr>Technologie TN</vt:lpstr>
      <vt:lpstr>Technologie TN</vt:lpstr>
      <vt:lpstr>Technologie TN</vt:lpstr>
      <vt:lpstr>Prezentace aplikace PowerPoint</vt:lpstr>
      <vt:lpstr>TN - nedostatky</vt:lpstr>
      <vt:lpstr>TN - barvy</vt:lpstr>
      <vt:lpstr>Dithering</vt:lpstr>
      <vt:lpstr>FRC dithering</vt:lpstr>
      <vt:lpstr>Pasivní displeje STN a CSTN</vt:lpstr>
      <vt:lpstr>MVA a PVA</vt:lpstr>
      <vt:lpstr>MVA</vt:lpstr>
      <vt:lpstr>Prezentace aplikace PowerPoint</vt:lpstr>
      <vt:lpstr>S-PVA</vt:lpstr>
      <vt:lpstr>S-PVA</vt:lpstr>
      <vt:lpstr>Výhody xVA</vt:lpstr>
      <vt:lpstr>LCD – Doba odezvy</vt:lpstr>
      <vt:lpstr>IPS</vt:lpstr>
      <vt:lpstr>Prezentace aplikace PowerPoint</vt:lpstr>
      <vt:lpstr>Prezentace aplikace PowerPoint</vt:lpstr>
      <vt:lpstr>IPS </vt:lpstr>
      <vt:lpstr>IPS</vt:lpstr>
      <vt:lpstr>IPS – pozorovací úhly</vt:lpstr>
      <vt:lpstr>Prezentace aplikace PowerPoint</vt:lpstr>
      <vt:lpstr>LCD - Shrnutí</vt:lpstr>
      <vt:lpstr>Podsvícení</vt:lpstr>
      <vt:lpstr>Transmisivní LCD</vt:lpstr>
      <vt:lpstr>CCFL</vt:lpstr>
      <vt:lpstr>LED podsvícení</vt:lpstr>
      <vt:lpstr>RGB LED podsvícení</vt:lpstr>
      <vt:lpstr>Direct LED podsvícení</vt:lpstr>
      <vt:lpstr>Direct LED podsvícení</vt:lpstr>
      <vt:lpstr>Prezentace aplikace PowerPoint</vt:lpstr>
      <vt:lpstr>Edge LED podsvícení</vt:lpstr>
      <vt:lpstr>Prezentace aplikace PowerPoint</vt:lpstr>
      <vt:lpstr>Nerovnoměrnost podsvícení</vt:lpstr>
      <vt:lpstr>Clouding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Quantum dot displeje</vt:lpstr>
      <vt:lpstr>Quantum dot</vt:lpstr>
      <vt:lpstr>Quantum dot</vt:lpstr>
      <vt:lpstr>Prezentace aplikace PowerPoint</vt:lpstr>
      <vt:lpstr>Quantum dot</vt:lpstr>
      <vt:lpstr>Reflexivní LCD</vt:lpstr>
      <vt:lpstr>Kontrolní otázky a odpovědi</vt:lpstr>
      <vt:lpstr>Kontrolní otázky a odpovědi</vt:lpstr>
      <vt:lpstr>Kontrolní otázky a odpovědi</vt:lpstr>
      <vt:lpstr>Plasmové displeje</vt:lpstr>
      <vt:lpstr>Plasmový displej</vt:lpstr>
      <vt:lpstr>Plasmové displeje</vt:lpstr>
      <vt:lpstr>Regulace jasu bodu Pulzní šířková modulace</vt:lpstr>
      <vt:lpstr>Regulace jasu bodu Pulzní šířková modulace</vt:lpstr>
      <vt:lpstr>Regulace jasu bodu Pulzní šířková modulace</vt:lpstr>
      <vt:lpstr>Plazmové displeje</vt:lpstr>
      <vt:lpstr>Plasmové displeje</vt:lpstr>
      <vt:lpstr>Plazma Vypalování statických obrazů</vt:lpstr>
      <vt:lpstr>Plazma Vypalování statických obrazů</vt:lpstr>
      <vt:lpstr>Anamorfní pixely</vt:lpstr>
      <vt:lpstr>Plasmové displeje</vt:lpstr>
      <vt:lpstr>OLED</vt:lpstr>
      <vt:lpstr>OLED</vt:lpstr>
      <vt:lpstr>OLED – další vlastnosti</vt:lpstr>
      <vt:lpstr>OLED – závislost jasu na napětí</vt:lpstr>
      <vt:lpstr>OLED – další výhody</vt:lpstr>
      <vt:lpstr>OLED</vt:lpstr>
      <vt:lpstr>OLED</vt:lpstr>
      <vt:lpstr>Průhledný OLED</vt:lpstr>
      <vt:lpstr>Průhledný OLED</vt:lpstr>
      <vt:lpstr>OLED</vt:lpstr>
      <vt:lpstr>OLED Wall</vt:lpstr>
      <vt:lpstr>OLED Window</vt:lpstr>
      <vt:lpstr>OLED - nevýhody</vt:lpstr>
      <vt:lpstr>OLED nevýhody</vt:lpstr>
      <vt:lpstr>Vypálený OLED displej</vt:lpstr>
      <vt:lpstr>OLED - retence</vt:lpstr>
      <vt:lpstr>OLED</vt:lpstr>
      <vt:lpstr>SOLED</vt:lpstr>
      <vt:lpstr>SOLED</vt:lpstr>
      <vt:lpstr>LED x OLED x QLED</vt:lpstr>
      <vt:lpstr>Srovnání</vt:lpstr>
      <vt:lpstr>Srovnání</vt:lpstr>
      <vt:lpstr>Srovnání</vt:lpstr>
      <vt:lpstr>Srovnání</vt:lpstr>
      <vt:lpstr>Srovnání</vt:lpstr>
      <vt:lpstr>Srovnání</vt:lpstr>
      <vt:lpstr>Srovnání</vt:lpstr>
      <vt:lpstr>Displeje e-ink</vt:lpstr>
      <vt:lpstr>E-Ink displeje</vt:lpstr>
      <vt:lpstr>Prezentace aplikace PowerPoint</vt:lpstr>
      <vt:lpstr>E-ink (Ghosting)</vt:lpstr>
      <vt:lpstr>E-ink (Ghosting)</vt:lpstr>
      <vt:lpstr>E-Ink</vt:lpstr>
      <vt:lpstr>E-ink</vt:lpstr>
      <vt:lpstr>Elektronické knihy</vt:lpstr>
      <vt:lpstr>Elektronické knihy</vt:lpstr>
      <vt:lpstr>3D zobrazení</vt:lpstr>
      <vt:lpstr>3D zobrazení</vt:lpstr>
      <vt:lpstr>Pasivní 3D displej</vt:lpstr>
      <vt:lpstr>Pasivní 3D</vt:lpstr>
      <vt:lpstr>Aktivní 3D displej</vt:lpstr>
      <vt:lpstr>Aktivní 3D</vt:lpstr>
      <vt:lpstr>Prezentace aplikace PowerPoint</vt:lpstr>
      <vt:lpstr>Prezentace aplikace PowerPoint</vt:lpstr>
      <vt:lpstr>3D displeje - srovnání</vt:lpstr>
      <vt:lpstr>3D displeje</vt:lpstr>
      <vt:lpstr>Dotekové displeje</vt:lpstr>
      <vt:lpstr>Rezistivní displej</vt:lpstr>
      <vt:lpstr>Rezistivní displej</vt:lpstr>
      <vt:lpstr>Prezentace aplikace PowerPoint</vt:lpstr>
      <vt:lpstr>Dotekové displeje</vt:lpstr>
      <vt:lpstr>Dotekové displeje</vt:lpstr>
      <vt:lpstr>Kapacitní displej</vt:lpstr>
      <vt:lpstr>Dotekové displeje</vt:lpstr>
      <vt:lpstr>Dotekové displeje</vt:lpstr>
      <vt:lpstr>Kontrolní otázky</vt:lpstr>
      <vt:lpstr>Kontrolní otázky</vt:lpstr>
      <vt:lpstr>Kontrolní otázky</vt:lpstr>
    </vt:vector>
  </TitlesOfParts>
  <Company>spse@vos pce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Displeje Monitory</dc:title>
  <dc:creator>user</dc:creator>
  <cp:lastModifiedBy>Radek</cp:lastModifiedBy>
  <cp:revision>185</cp:revision>
  <cp:lastPrinted>1601-01-01T00:00:00Z</cp:lastPrinted>
  <dcterms:created xsi:type="dcterms:W3CDTF">2009-05-06T10:03:14Z</dcterms:created>
  <dcterms:modified xsi:type="dcterms:W3CDTF">2022-02-23T15:29:43Z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  <property fmtid="{D5CDD505-2E9C-101B-9397-08002B2CF9AE}" pid="3" name="ContentTypeId">
    <vt:lpwstr>0x010100584CE8C14981BF4CBC493A3F7F132DCE</vt:lpwstr>
  </property>
</Properties>
</file>